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31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79" r:id="rId24"/>
    <p:sldId id="281" r:id="rId25"/>
    <p:sldId id="282" r:id="rId26"/>
    <p:sldId id="283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7" autoAdjust="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191CD-666F-4B6C-9A55-63E74EEACD9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02EBFC0-D16E-4299-8F04-9E9BC4892888}">
      <dgm:prSet/>
      <dgm:spPr/>
      <dgm:t>
        <a:bodyPr/>
        <a:lstStyle/>
        <a:p>
          <a:r>
            <a:rPr lang="tr-TR" dirty="0"/>
            <a:t>YAPAY ZEKA</a:t>
          </a:r>
        </a:p>
      </dgm:t>
    </dgm:pt>
    <dgm:pt modelId="{BFF6535F-B9B9-4AFF-A233-5904F9B1C56B}" type="parTrans" cxnId="{5A00C78D-5D5A-440A-AD3C-12F8AC3FF6BC}">
      <dgm:prSet/>
      <dgm:spPr/>
      <dgm:t>
        <a:bodyPr/>
        <a:lstStyle/>
        <a:p>
          <a:endParaRPr lang="tr-TR"/>
        </a:p>
      </dgm:t>
    </dgm:pt>
    <dgm:pt modelId="{D0FEEC96-AB87-484D-899D-51A1D44575F2}" type="sibTrans" cxnId="{5A00C78D-5D5A-440A-AD3C-12F8AC3FF6BC}">
      <dgm:prSet/>
      <dgm:spPr/>
      <dgm:t>
        <a:bodyPr/>
        <a:lstStyle/>
        <a:p>
          <a:endParaRPr lang="tr-TR"/>
        </a:p>
      </dgm:t>
    </dgm:pt>
    <dgm:pt modelId="{565FB831-EDDF-46A9-927A-3AF54FD7ECF5}">
      <dgm:prSet/>
      <dgm:spPr/>
      <dgm:t>
        <a:bodyPr/>
        <a:lstStyle/>
        <a:p>
          <a:r>
            <a:rPr lang="tr-TR" dirty="0"/>
            <a:t>DERİN ÖĞRENME </a:t>
          </a:r>
        </a:p>
      </dgm:t>
    </dgm:pt>
    <dgm:pt modelId="{1CC60FBC-8727-4709-B1ED-205D92726745}" type="parTrans" cxnId="{F6838A99-12DA-4B6C-912B-609809AAA008}">
      <dgm:prSet/>
      <dgm:spPr/>
      <dgm:t>
        <a:bodyPr/>
        <a:lstStyle/>
        <a:p>
          <a:endParaRPr lang="tr-TR"/>
        </a:p>
      </dgm:t>
    </dgm:pt>
    <dgm:pt modelId="{1647C986-A813-4867-A1C6-25F2AA45F2E6}" type="sibTrans" cxnId="{F6838A99-12DA-4B6C-912B-609809AAA008}">
      <dgm:prSet/>
      <dgm:spPr/>
      <dgm:t>
        <a:bodyPr/>
        <a:lstStyle/>
        <a:p>
          <a:endParaRPr lang="tr-TR"/>
        </a:p>
      </dgm:t>
    </dgm:pt>
    <dgm:pt modelId="{6F3FAA8E-5C8F-4BE6-99AF-76AE315FF4D4}">
      <dgm:prSet/>
      <dgm:spPr/>
      <dgm:t>
        <a:bodyPr/>
        <a:lstStyle/>
        <a:p>
          <a:r>
            <a:rPr lang="tr-TR" dirty="0"/>
            <a:t>MAKİNE ÖĞRENMESİ</a:t>
          </a:r>
        </a:p>
      </dgm:t>
    </dgm:pt>
    <dgm:pt modelId="{3F52D193-F44F-4E13-AEAA-4FCA4C85FFF4}" type="parTrans" cxnId="{F4F95945-6B5C-4A60-BA56-0A21800EE7EF}">
      <dgm:prSet/>
      <dgm:spPr/>
      <dgm:t>
        <a:bodyPr/>
        <a:lstStyle/>
        <a:p>
          <a:endParaRPr lang="tr-TR"/>
        </a:p>
      </dgm:t>
    </dgm:pt>
    <dgm:pt modelId="{AB23DF2A-FCE6-4903-9887-799AFA9C594C}" type="sibTrans" cxnId="{F4F95945-6B5C-4A60-BA56-0A21800EE7EF}">
      <dgm:prSet/>
      <dgm:spPr/>
      <dgm:t>
        <a:bodyPr/>
        <a:lstStyle/>
        <a:p>
          <a:endParaRPr lang="tr-TR"/>
        </a:p>
      </dgm:t>
    </dgm:pt>
    <dgm:pt modelId="{2FCB8704-D93C-4331-95CC-6A75EB186E0C}" type="pres">
      <dgm:prSet presAssocID="{0AB191CD-666F-4B6C-9A55-63E74EEACD9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AE93898-A3AE-4562-A3F1-4F109E752B23}" type="pres">
      <dgm:prSet presAssocID="{C02EBFC0-D16E-4299-8F04-9E9BC4892888}" presName="circle1" presStyleLbl="node1" presStyleIdx="0" presStyleCnt="3"/>
      <dgm:spPr/>
    </dgm:pt>
    <dgm:pt modelId="{96D00F88-B08B-4493-B57D-0F921C95EEE0}" type="pres">
      <dgm:prSet presAssocID="{C02EBFC0-D16E-4299-8F04-9E9BC4892888}" presName="space" presStyleCnt="0"/>
      <dgm:spPr/>
    </dgm:pt>
    <dgm:pt modelId="{E7A129D8-5D74-46C9-910D-5FEE713F4B56}" type="pres">
      <dgm:prSet presAssocID="{C02EBFC0-D16E-4299-8F04-9E9BC4892888}" presName="rect1" presStyleLbl="alignAcc1" presStyleIdx="0" presStyleCnt="3"/>
      <dgm:spPr/>
    </dgm:pt>
    <dgm:pt modelId="{B80793FF-CA3D-4184-8BFC-0F7097CA5169}" type="pres">
      <dgm:prSet presAssocID="{6F3FAA8E-5C8F-4BE6-99AF-76AE315FF4D4}" presName="vertSpace2" presStyleLbl="node1" presStyleIdx="0" presStyleCnt="3"/>
      <dgm:spPr/>
    </dgm:pt>
    <dgm:pt modelId="{B2AB8AFA-9838-4AC1-BC51-FA4FF90B9BEE}" type="pres">
      <dgm:prSet presAssocID="{6F3FAA8E-5C8F-4BE6-99AF-76AE315FF4D4}" presName="circle2" presStyleLbl="node1" presStyleIdx="1" presStyleCnt="3"/>
      <dgm:spPr/>
    </dgm:pt>
    <dgm:pt modelId="{2C487C23-3620-4A70-BA33-3FBCD9227027}" type="pres">
      <dgm:prSet presAssocID="{6F3FAA8E-5C8F-4BE6-99AF-76AE315FF4D4}" presName="rect2" presStyleLbl="alignAcc1" presStyleIdx="1" presStyleCnt="3"/>
      <dgm:spPr/>
    </dgm:pt>
    <dgm:pt modelId="{57FE0026-FCED-4A40-8567-A28D6ECC6FB7}" type="pres">
      <dgm:prSet presAssocID="{565FB831-EDDF-46A9-927A-3AF54FD7ECF5}" presName="vertSpace3" presStyleLbl="node1" presStyleIdx="1" presStyleCnt="3"/>
      <dgm:spPr/>
    </dgm:pt>
    <dgm:pt modelId="{43A14606-CB3E-432C-A064-3D16653EDCA8}" type="pres">
      <dgm:prSet presAssocID="{565FB831-EDDF-46A9-927A-3AF54FD7ECF5}" presName="circle3" presStyleLbl="node1" presStyleIdx="2" presStyleCnt="3"/>
      <dgm:spPr/>
    </dgm:pt>
    <dgm:pt modelId="{A04EC9AC-22BA-46DF-A343-C2913FC0379A}" type="pres">
      <dgm:prSet presAssocID="{565FB831-EDDF-46A9-927A-3AF54FD7ECF5}" presName="rect3" presStyleLbl="alignAcc1" presStyleIdx="2" presStyleCnt="3"/>
      <dgm:spPr/>
    </dgm:pt>
    <dgm:pt modelId="{0E2772A2-484D-40D8-8936-670CBA266062}" type="pres">
      <dgm:prSet presAssocID="{C02EBFC0-D16E-4299-8F04-9E9BC4892888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AE535D7F-C657-4955-B002-187058F14747}" type="pres">
      <dgm:prSet presAssocID="{6F3FAA8E-5C8F-4BE6-99AF-76AE315FF4D4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D53AE611-85B1-465E-9FD4-7E7BD591EF44}" type="pres">
      <dgm:prSet presAssocID="{565FB831-EDDF-46A9-927A-3AF54FD7ECF5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1ABE6F08-2E36-46B1-B0F3-813E45E93154}" type="presOf" srcId="{C02EBFC0-D16E-4299-8F04-9E9BC4892888}" destId="{0E2772A2-484D-40D8-8936-670CBA266062}" srcOrd="1" destOrd="0" presId="urn:microsoft.com/office/officeart/2005/8/layout/target3"/>
    <dgm:cxn modelId="{4C3BA03B-03B1-4F59-B23C-E460E074BEA3}" type="presOf" srcId="{6F3FAA8E-5C8F-4BE6-99AF-76AE315FF4D4}" destId="{AE535D7F-C657-4955-B002-187058F14747}" srcOrd="1" destOrd="0" presId="urn:microsoft.com/office/officeart/2005/8/layout/target3"/>
    <dgm:cxn modelId="{F4F95945-6B5C-4A60-BA56-0A21800EE7EF}" srcId="{0AB191CD-666F-4B6C-9A55-63E74EEACD9C}" destId="{6F3FAA8E-5C8F-4BE6-99AF-76AE315FF4D4}" srcOrd="1" destOrd="0" parTransId="{3F52D193-F44F-4E13-AEAA-4FCA4C85FFF4}" sibTransId="{AB23DF2A-FCE6-4903-9887-799AFA9C594C}"/>
    <dgm:cxn modelId="{E49C5974-7D29-42A3-BEFC-DE9EE0ED6E72}" type="presOf" srcId="{C02EBFC0-D16E-4299-8F04-9E9BC4892888}" destId="{E7A129D8-5D74-46C9-910D-5FEE713F4B56}" srcOrd="0" destOrd="0" presId="urn:microsoft.com/office/officeart/2005/8/layout/target3"/>
    <dgm:cxn modelId="{8F112B8D-5899-4AD0-A080-63B4ED0E4EEF}" type="presOf" srcId="{565FB831-EDDF-46A9-927A-3AF54FD7ECF5}" destId="{A04EC9AC-22BA-46DF-A343-C2913FC0379A}" srcOrd="0" destOrd="0" presId="urn:microsoft.com/office/officeart/2005/8/layout/target3"/>
    <dgm:cxn modelId="{5A00C78D-5D5A-440A-AD3C-12F8AC3FF6BC}" srcId="{0AB191CD-666F-4B6C-9A55-63E74EEACD9C}" destId="{C02EBFC0-D16E-4299-8F04-9E9BC4892888}" srcOrd="0" destOrd="0" parTransId="{BFF6535F-B9B9-4AFF-A233-5904F9B1C56B}" sibTransId="{D0FEEC96-AB87-484D-899D-51A1D44575F2}"/>
    <dgm:cxn modelId="{F6838A99-12DA-4B6C-912B-609809AAA008}" srcId="{0AB191CD-666F-4B6C-9A55-63E74EEACD9C}" destId="{565FB831-EDDF-46A9-927A-3AF54FD7ECF5}" srcOrd="2" destOrd="0" parTransId="{1CC60FBC-8727-4709-B1ED-205D92726745}" sibTransId="{1647C986-A813-4867-A1C6-25F2AA45F2E6}"/>
    <dgm:cxn modelId="{1C72C0A6-FFDF-44B4-9B79-B41EC08C3BB8}" type="presOf" srcId="{565FB831-EDDF-46A9-927A-3AF54FD7ECF5}" destId="{D53AE611-85B1-465E-9FD4-7E7BD591EF44}" srcOrd="1" destOrd="0" presId="urn:microsoft.com/office/officeart/2005/8/layout/target3"/>
    <dgm:cxn modelId="{2692C6C5-3FA0-407D-8DDC-2FBBBCA9A20C}" type="presOf" srcId="{6F3FAA8E-5C8F-4BE6-99AF-76AE315FF4D4}" destId="{2C487C23-3620-4A70-BA33-3FBCD9227027}" srcOrd="0" destOrd="0" presId="urn:microsoft.com/office/officeart/2005/8/layout/target3"/>
    <dgm:cxn modelId="{DA386DCA-13F0-4CC2-ACD7-622A6D084FFD}" type="presOf" srcId="{0AB191CD-666F-4B6C-9A55-63E74EEACD9C}" destId="{2FCB8704-D93C-4331-95CC-6A75EB186E0C}" srcOrd="0" destOrd="0" presId="urn:microsoft.com/office/officeart/2005/8/layout/target3"/>
    <dgm:cxn modelId="{27CE2EAE-4B14-40B2-839B-1CA2CD4D5280}" type="presParOf" srcId="{2FCB8704-D93C-4331-95CC-6A75EB186E0C}" destId="{EAE93898-A3AE-4562-A3F1-4F109E752B23}" srcOrd="0" destOrd="0" presId="urn:microsoft.com/office/officeart/2005/8/layout/target3"/>
    <dgm:cxn modelId="{E0B2C26F-C83A-4594-AE85-B585B7AC9EAA}" type="presParOf" srcId="{2FCB8704-D93C-4331-95CC-6A75EB186E0C}" destId="{96D00F88-B08B-4493-B57D-0F921C95EEE0}" srcOrd="1" destOrd="0" presId="urn:microsoft.com/office/officeart/2005/8/layout/target3"/>
    <dgm:cxn modelId="{5DE26097-EADB-47AC-8136-877489A15F6D}" type="presParOf" srcId="{2FCB8704-D93C-4331-95CC-6A75EB186E0C}" destId="{E7A129D8-5D74-46C9-910D-5FEE713F4B56}" srcOrd="2" destOrd="0" presId="urn:microsoft.com/office/officeart/2005/8/layout/target3"/>
    <dgm:cxn modelId="{A5200EF2-5212-4EE8-9C5B-B377E0EE2B96}" type="presParOf" srcId="{2FCB8704-D93C-4331-95CC-6A75EB186E0C}" destId="{B80793FF-CA3D-4184-8BFC-0F7097CA5169}" srcOrd="3" destOrd="0" presId="urn:microsoft.com/office/officeart/2005/8/layout/target3"/>
    <dgm:cxn modelId="{44B74CB7-03BD-404D-9A02-1156038A5ADF}" type="presParOf" srcId="{2FCB8704-D93C-4331-95CC-6A75EB186E0C}" destId="{B2AB8AFA-9838-4AC1-BC51-FA4FF90B9BEE}" srcOrd="4" destOrd="0" presId="urn:microsoft.com/office/officeart/2005/8/layout/target3"/>
    <dgm:cxn modelId="{6E48C700-5809-433D-B446-2EA5DE623F9F}" type="presParOf" srcId="{2FCB8704-D93C-4331-95CC-6A75EB186E0C}" destId="{2C487C23-3620-4A70-BA33-3FBCD9227027}" srcOrd="5" destOrd="0" presId="urn:microsoft.com/office/officeart/2005/8/layout/target3"/>
    <dgm:cxn modelId="{DF9F0150-33BD-4628-8677-20034A19CAF0}" type="presParOf" srcId="{2FCB8704-D93C-4331-95CC-6A75EB186E0C}" destId="{57FE0026-FCED-4A40-8567-A28D6ECC6FB7}" srcOrd="6" destOrd="0" presId="urn:microsoft.com/office/officeart/2005/8/layout/target3"/>
    <dgm:cxn modelId="{620D4B56-4B47-4F24-8A44-1BDB12754FFD}" type="presParOf" srcId="{2FCB8704-D93C-4331-95CC-6A75EB186E0C}" destId="{43A14606-CB3E-432C-A064-3D16653EDCA8}" srcOrd="7" destOrd="0" presId="urn:microsoft.com/office/officeart/2005/8/layout/target3"/>
    <dgm:cxn modelId="{2A60F47A-3BF0-42BB-B7A2-EE2C2DB0B82F}" type="presParOf" srcId="{2FCB8704-D93C-4331-95CC-6A75EB186E0C}" destId="{A04EC9AC-22BA-46DF-A343-C2913FC0379A}" srcOrd="8" destOrd="0" presId="urn:microsoft.com/office/officeart/2005/8/layout/target3"/>
    <dgm:cxn modelId="{FA677C76-488A-4886-A978-25748697601C}" type="presParOf" srcId="{2FCB8704-D93C-4331-95CC-6A75EB186E0C}" destId="{0E2772A2-484D-40D8-8936-670CBA266062}" srcOrd="9" destOrd="0" presId="urn:microsoft.com/office/officeart/2005/8/layout/target3"/>
    <dgm:cxn modelId="{A99979A9-1476-4356-8D96-69691A93367C}" type="presParOf" srcId="{2FCB8704-D93C-4331-95CC-6A75EB186E0C}" destId="{AE535D7F-C657-4955-B002-187058F14747}" srcOrd="10" destOrd="0" presId="urn:microsoft.com/office/officeart/2005/8/layout/target3"/>
    <dgm:cxn modelId="{97E4A5C0-859B-44F1-BCCC-E44D93F5990C}" type="presParOf" srcId="{2FCB8704-D93C-4331-95CC-6A75EB186E0C}" destId="{D53AE611-85B1-465E-9FD4-7E7BD591EF4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93898-A3AE-4562-A3F1-4F109E752B23}">
      <dsp:nvSpPr>
        <dsp:cNvPr id="0" name=""/>
        <dsp:cNvSpPr/>
      </dsp:nvSpPr>
      <dsp:spPr>
        <a:xfrm>
          <a:off x="0" y="0"/>
          <a:ext cx="2091813" cy="20918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129D8-5D74-46C9-910D-5FEE713F4B56}">
      <dsp:nvSpPr>
        <dsp:cNvPr id="0" name=""/>
        <dsp:cNvSpPr/>
      </dsp:nvSpPr>
      <dsp:spPr>
        <a:xfrm>
          <a:off x="1045906" y="0"/>
          <a:ext cx="3585087" cy="20918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YAPAY ZEKA</a:t>
          </a:r>
        </a:p>
      </dsp:txBody>
      <dsp:txXfrm>
        <a:off x="1045906" y="0"/>
        <a:ext cx="3585087" cy="627545"/>
      </dsp:txXfrm>
    </dsp:sp>
    <dsp:sp modelId="{B2AB8AFA-9838-4AC1-BC51-FA4FF90B9BEE}">
      <dsp:nvSpPr>
        <dsp:cNvPr id="0" name=""/>
        <dsp:cNvSpPr/>
      </dsp:nvSpPr>
      <dsp:spPr>
        <a:xfrm>
          <a:off x="366067" y="627545"/>
          <a:ext cx="1359677" cy="135967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87C23-3620-4A70-BA33-3FBCD9227027}">
      <dsp:nvSpPr>
        <dsp:cNvPr id="0" name=""/>
        <dsp:cNvSpPr/>
      </dsp:nvSpPr>
      <dsp:spPr>
        <a:xfrm>
          <a:off x="1045906" y="627545"/>
          <a:ext cx="3585087" cy="13596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MAKİNE ÖĞRENMESİ</a:t>
          </a:r>
        </a:p>
      </dsp:txBody>
      <dsp:txXfrm>
        <a:off x="1045906" y="627545"/>
        <a:ext cx="3585087" cy="627543"/>
      </dsp:txXfrm>
    </dsp:sp>
    <dsp:sp modelId="{43A14606-CB3E-432C-A064-3D16653EDCA8}">
      <dsp:nvSpPr>
        <dsp:cNvPr id="0" name=""/>
        <dsp:cNvSpPr/>
      </dsp:nvSpPr>
      <dsp:spPr>
        <a:xfrm>
          <a:off x="732134" y="1255088"/>
          <a:ext cx="627543" cy="62754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EC9AC-22BA-46DF-A343-C2913FC0379A}">
      <dsp:nvSpPr>
        <dsp:cNvPr id="0" name=""/>
        <dsp:cNvSpPr/>
      </dsp:nvSpPr>
      <dsp:spPr>
        <a:xfrm>
          <a:off x="1045906" y="1255088"/>
          <a:ext cx="3585087" cy="6275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DERİN ÖĞRENME </a:t>
          </a:r>
        </a:p>
      </dsp:txBody>
      <dsp:txXfrm>
        <a:off x="1045906" y="1255088"/>
        <a:ext cx="3585087" cy="627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AE67-1636-4CB1-8152-5701FC2D4980}" type="datetimeFigureOut">
              <a:rPr lang="tr-TR" smtClean="0"/>
              <a:t>6.02.2021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A354A-D9A8-4DCA-9027-79D528D530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82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A354A-D9A8-4DCA-9027-79D528D530EE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727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A354A-D9A8-4DCA-9027-79D528D530EE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947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A354A-D9A8-4DCA-9027-79D528D530EE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242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A354A-D9A8-4DCA-9027-79D528D530EE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15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8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9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8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5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9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3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2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4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4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ircAruvnKk?feature=oembe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43.jpe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6218307/" TargetMode="External"/><Relationship Id="rId13" Type="http://schemas.openxmlformats.org/officeDocument/2006/relationships/hyperlink" Target="https://playground.tensorflow.org/#activation=tanh&amp;batchSize=10&amp;dataset=circle&amp;regDataset=reg-plane&amp;learningRate=0.03&amp;regularizationRate=0&amp;noise=0&amp;networkShape=4,2&amp;seed=0.75695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8" Type="http://schemas.openxmlformats.org/officeDocument/2006/relationships/hyperlink" Target="https://playground.tensorflow.org/#activation=tanh&amp;batchSize=10&amp;dataset=spiral&amp;regDataset=reg-plane&amp;learningRate=0.03&amp;regularizationRate=0&amp;noise=0&amp;networkShape=4,4,2&amp;seed=0.36180&amp;showTestData=false&amp;discretize=false&amp;percTrainData=60&amp;x=true&amp;y=true&amp;xTimesY=false&amp;xSquared=false&amp;ySquared=false&amp;cosX=false&amp;sinX=false&amp;cosY=false&amp;sinY=false&amp;collectStats=false&amp;problem=classification&amp;initZero=false&amp;hideText=false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nature.com/articles/s41577-019-0215-7" TargetMode="External"/><Relationship Id="rId12" Type="http://schemas.openxmlformats.org/officeDocument/2006/relationships/hyperlink" Target="https://covid19.tubitak.gov.tr/sites/default/files/konferans-sunum/AhmetGul_Oturum2.pdf" TargetMode="External"/><Relationship Id="rId17" Type="http://schemas.openxmlformats.org/officeDocument/2006/relationships/hyperlink" Target="https://www.youtube.com/watch?v=aircAruvnKk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en.wikipedia.org/wiki/Activation_fun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hyperlink" Target="https://insight.jci.org/articles/view/143299?utm_campaign=cover-page&amp;utm_content=short_url&amp;utm_medium=pdf&amp;utm_source=content" TargetMode="External"/><Relationship Id="rId5" Type="http://schemas.openxmlformats.org/officeDocument/2006/relationships/image" Target="../media/image9.png"/><Relationship Id="rId15" Type="http://schemas.openxmlformats.org/officeDocument/2006/relationships/hyperlink" Target="https://bilimlab.wordpress.com/2016/08/16/mitofaji-mitophagy-hakkinda-bilgiler/" TargetMode="External"/><Relationship Id="rId10" Type="http://schemas.openxmlformats.org/officeDocument/2006/relationships/hyperlink" Target="https://pubmed.ncbi.nlm.nih.gov/33515713/" TargetMode="External"/><Relationship Id="rId4" Type="http://schemas.openxmlformats.org/officeDocument/2006/relationships/image" Target="../media/image47.png"/><Relationship Id="rId9" Type="http://schemas.openxmlformats.org/officeDocument/2006/relationships/hyperlink" Target="https://www.nature.com/articles/s42255-021-00347-1" TargetMode="External"/><Relationship Id="rId14" Type="http://schemas.openxmlformats.org/officeDocument/2006/relationships/hyperlink" Target="https://www.youtube.com/watch?v=w-8MTXT_N6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6" name="Picture 2" descr="İkili sayılar ve ayrıntılı planın göründüğü CPU">
            <a:extLst>
              <a:ext uri="{FF2B5EF4-FFF2-40B4-BE49-F238E27FC236}">
                <a16:creationId xmlns:a16="http://schemas.microsoft.com/office/drawing/2014/main" id="{5F54031B-5759-4257-9377-EA82CDCE5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0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F5C50548-A81D-4528-BC7A-2EB65814C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tr-TR" sz="3300" b="1" dirty="0">
                <a:solidFill>
                  <a:srgbClr val="FFFFFF"/>
                </a:solidFill>
              </a:rPr>
              <a:t>MİTOKONDRİYAL DNANIN CORONAVİRÜSÜN ERKEN EVRELERİNDE MORBİDİTE VE KOMORBİDİTELERİN İNDİKATÖRÜ OLARAK KULLANILMASI VE BUNUN YAPAY ZEKA İLE İŞLENEBİLİRLİĞİ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403FEE6-8999-4864-9CEE-49726C9A9C29}"/>
              </a:ext>
            </a:extLst>
          </p:cNvPr>
          <p:cNvSpPr txBox="1"/>
          <p:nvPr/>
        </p:nvSpPr>
        <p:spPr>
          <a:xfrm>
            <a:off x="838200" y="4644276"/>
            <a:ext cx="2399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DOĞAN ALPASLAN</a:t>
            </a:r>
          </a:p>
          <a:p>
            <a:r>
              <a:rPr lang="tr-TR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06.02.2021 17.30</a:t>
            </a:r>
          </a:p>
        </p:txBody>
      </p:sp>
    </p:spTree>
    <p:extLst>
      <p:ext uri="{BB962C8B-B14F-4D97-AF65-F5344CB8AC3E}">
        <p14:creationId xmlns:p14="http://schemas.microsoft.com/office/powerpoint/2010/main" val="81414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14763DA8-CE3A-4B30-B2F5-0D128777F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6B75A5A-FDA7-4C8E-BD65-8506C42AA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E6AFCAB-12BF-4A0B-B089-A794259D2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6B652A4F-D960-4DD8-86E6-2C036C95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07" y="1009897"/>
            <a:ext cx="3356668" cy="1409206"/>
          </a:xfrm>
        </p:spPr>
        <p:txBody>
          <a:bodyPr>
            <a:normAutofit/>
          </a:bodyPr>
          <a:lstStyle/>
          <a:p>
            <a:r>
              <a:rPr lang="tr-TR" sz="2800" dirty="0"/>
              <a:t>DAMPLERİN ETKİ MEKANİZMASI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325CE7-865B-4A40-B52F-DD0E4817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627" y="2209799"/>
            <a:ext cx="4190730" cy="2667000"/>
          </a:xfrm>
        </p:spPr>
        <p:txBody>
          <a:bodyPr>
            <a:normAutofit/>
          </a:bodyPr>
          <a:lstStyle/>
          <a:p>
            <a:r>
              <a:rPr lang="tr-TR" sz="1600" dirty="0"/>
              <a:t>ÜRETİLDİ İYİ GÜZEL DE , NASIL ETKİ EDİYOR BU DAMP’LER?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BD1E19D-7A1D-4F72-9019-D9A5398AE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33" y="209038"/>
            <a:ext cx="7457539" cy="61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4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İçerik Yer Tutucusu 4" descr="portakal, mavi içeren bir resim&#10;&#10;Açıklama otomatik olarak oluşturuldu">
            <a:extLst>
              <a:ext uri="{FF2B5EF4-FFF2-40B4-BE49-F238E27FC236}">
                <a16:creationId xmlns:a16="http://schemas.microsoft.com/office/drawing/2014/main" id="{F3D5D589-7D81-44A3-A0F7-3D064CA3F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4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9632603-447F-4389-863D-9820DB99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54F4BB5-9639-4525-A748-2B2D8FDB1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D9AF55E-83EF-4A42-A236-590299A7B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pic>
        <p:nvPicPr>
          <p:cNvPr id="7" name="Resim 6">
            <a:extLst>
              <a:ext uri="{FF2B5EF4-FFF2-40B4-BE49-F238E27FC236}">
                <a16:creationId xmlns:a16="http://schemas.microsoft.com/office/drawing/2014/main" id="{477A523B-118D-49AC-9CAA-CA16415AB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60775"/>
            <a:ext cx="6858000" cy="76754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889767-DE7E-4694-9881-FB0976810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64" y="2613262"/>
            <a:ext cx="10190071" cy="815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tr-TR" sz="5200" dirty="0">
                <a:solidFill>
                  <a:srgbClr val="FFFFFF"/>
                </a:solidFill>
              </a:rPr>
              <a:t>MİTOKONDRİ VE DAMP </a:t>
            </a:r>
            <a:endParaRPr lang="en-US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9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F304EE-6DCD-47A6-9E3A-0612FC158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91400" y="0"/>
            <a:ext cx="4797553" cy="425962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3BBC3EB-3313-497B-BA77-7ADE1081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913E1B2-0E69-4B82-88F6-DF93DD7EA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7109B997-B3D9-4F68-870C-48032080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395" y="-4"/>
            <a:ext cx="9601200" cy="912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tr-TR" dirty="0"/>
              <a:t>MİTOKONDRİ : </a:t>
            </a:r>
            <a:endParaRPr lang="en-US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C17D28D-23A1-4DCA-9A43-673C75990B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" r="2" b="4690"/>
          <a:stretch/>
        </p:blipFill>
        <p:spPr>
          <a:xfrm>
            <a:off x="-3048" y="3581401"/>
            <a:ext cx="6101072" cy="3276599"/>
          </a:xfrm>
          <a:prstGeom prst="rect">
            <a:avLst/>
          </a:prstGeom>
        </p:spPr>
      </p:pic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4CDE94B-D292-4B29-8465-DD4B5D164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r="3869" b="-2"/>
          <a:stretch/>
        </p:blipFill>
        <p:spPr>
          <a:xfrm>
            <a:off x="6090928" y="3581400"/>
            <a:ext cx="6101072" cy="3276599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5CFF3090-B428-422B-89D3-96516795BA23}"/>
              </a:ext>
            </a:extLst>
          </p:cNvPr>
          <p:cNvSpPr txBox="1"/>
          <p:nvPr/>
        </p:nvSpPr>
        <p:spPr>
          <a:xfrm>
            <a:off x="0" y="1270535"/>
            <a:ext cx="1218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İşlevlerinden uzun uzun bahsetmek sizi sıkacağından sadece </a:t>
            </a:r>
            <a:r>
              <a:rPr lang="tr-TR" dirty="0" err="1"/>
              <a:t>membran</a:t>
            </a:r>
            <a:r>
              <a:rPr lang="tr-TR" dirty="0"/>
              <a:t> yapısından ve bu yapıyı bozan faktörlerden kısaca bahsetmek istiyorum : </a:t>
            </a:r>
          </a:p>
        </p:txBody>
      </p:sp>
      <p:sp>
        <p:nvSpPr>
          <p:cNvPr id="3" name="Ok: Aşağı 2">
            <a:extLst>
              <a:ext uri="{FF2B5EF4-FFF2-40B4-BE49-F238E27FC236}">
                <a16:creationId xmlns:a16="http://schemas.microsoft.com/office/drawing/2014/main" id="{0E5BBBC3-8016-47B6-B19D-0D57EDB9FE76}"/>
              </a:ext>
            </a:extLst>
          </p:cNvPr>
          <p:cNvSpPr/>
          <p:nvPr/>
        </p:nvSpPr>
        <p:spPr>
          <a:xfrm>
            <a:off x="3942335" y="3162580"/>
            <a:ext cx="123568" cy="584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7E37F53-98A6-4537-937E-1772CB0CED8B}"/>
              </a:ext>
            </a:extLst>
          </p:cNvPr>
          <p:cNvSpPr txBox="1"/>
          <p:nvPr/>
        </p:nvSpPr>
        <p:spPr>
          <a:xfrm>
            <a:off x="-3048" y="1961184"/>
            <a:ext cx="123434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Mitokondrideki içeriklerin dışarıya sızabilmesi için öncelikle mitokondrinin parçalanması gerekiyor ve bu parçalanma</a:t>
            </a:r>
          </a:p>
          <a:p>
            <a:r>
              <a:rPr lang="tr-TR" b="1" dirty="0" err="1"/>
              <a:t>Mitofaji</a:t>
            </a:r>
            <a:r>
              <a:rPr lang="tr-TR" b="1" dirty="0"/>
              <a:t> </a:t>
            </a:r>
            <a:r>
              <a:rPr lang="tr-TR" dirty="0"/>
              <a:t>olarak isimlendiriliyor</a:t>
            </a:r>
          </a:p>
          <a:p>
            <a:endParaRPr lang="tr-TR" dirty="0"/>
          </a:p>
          <a:p>
            <a:r>
              <a:rPr lang="tr-TR" dirty="0"/>
              <a:t>İki yolla gerçekleşiyor :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684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F304EE-6DCD-47A6-9E3A-0612FC158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91400" y="0"/>
            <a:ext cx="4797553" cy="425962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3BBC3EB-3313-497B-BA77-7ADE1081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913E1B2-0E69-4B82-88F6-DF93DD7EA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7109B997-B3D9-4F68-870C-48032080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395" y="-4"/>
            <a:ext cx="9601200" cy="912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tr-TR" dirty="0"/>
              <a:t>MİTOKONDRİ : </a:t>
            </a:r>
            <a:endParaRPr lang="en-US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C17D28D-23A1-4DCA-9A43-673C75990B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" r="2" b="4690"/>
          <a:stretch/>
        </p:blipFill>
        <p:spPr>
          <a:xfrm>
            <a:off x="-3048" y="3581401"/>
            <a:ext cx="6101072" cy="3276599"/>
          </a:xfrm>
          <a:prstGeom prst="rect">
            <a:avLst/>
          </a:prstGeom>
        </p:spPr>
      </p:pic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4CDE94B-D292-4B29-8465-DD4B5D164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r="3869" b="-2"/>
          <a:stretch/>
        </p:blipFill>
        <p:spPr>
          <a:xfrm>
            <a:off x="6090928" y="3581400"/>
            <a:ext cx="6101072" cy="3276599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5CFF3090-B428-422B-89D3-96516795BA23}"/>
              </a:ext>
            </a:extLst>
          </p:cNvPr>
          <p:cNvSpPr txBox="1"/>
          <p:nvPr/>
        </p:nvSpPr>
        <p:spPr>
          <a:xfrm>
            <a:off x="0" y="1270535"/>
            <a:ext cx="1218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tr-TR" sz="2400" dirty="0" err="1"/>
              <a:t>Mitokondriyal</a:t>
            </a:r>
            <a:r>
              <a:rPr lang="tr-TR" sz="2400" dirty="0"/>
              <a:t> </a:t>
            </a:r>
            <a:r>
              <a:rPr lang="tr-TR" sz="2400" dirty="0" err="1"/>
              <a:t>membranın</a:t>
            </a:r>
            <a:r>
              <a:rPr lang="tr-TR" sz="2400" dirty="0"/>
              <a:t> elektrik yükünün kaybolması ile  </a:t>
            </a:r>
            <a:r>
              <a:rPr lang="tr-TR" sz="2400" dirty="0" err="1"/>
              <a:t>membranın</a:t>
            </a:r>
            <a:r>
              <a:rPr lang="tr-TR" sz="2400" dirty="0"/>
              <a:t> bütünlüğünün bozulması  : </a:t>
            </a:r>
          </a:p>
        </p:txBody>
      </p:sp>
      <p:sp>
        <p:nvSpPr>
          <p:cNvPr id="3" name="Ok: Aşağı 2">
            <a:extLst>
              <a:ext uri="{FF2B5EF4-FFF2-40B4-BE49-F238E27FC236}">
                <a16:creationId xmlns:a16="http://schemas.microsoft.com/office/drawing/2014/main" id="{0E5BBBC3-8016-47B6-B19D-0D57EDB9FE76}"/>
              </a:ext>
            </a:extLst>
          </p:cNvPr>
          <p:cNvSpPr/>
          <p:nvPr/>
        </p:nvSpPr>
        <p:spPr>
          <a:xfrm>
            <a:off x="3942335" y="3162580"/>
            <a:ext cx="123568" cy="584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7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489A2D2-B3AA-488C-B20E-15DBB9754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94385" y="0"/>
            <a:ext cx="3997615" cy="6816079"/>
            <a:chOff x="8059620" y="41922"/>
            <a:chExt cx="3997615" cy="681607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C8EAD1A-FDD8-42C1-BC99-CCB0CC628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897C8CE-9AE7-4BB3-B76A-13264EA74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7109B997-B3D9-4F68-870C-48032080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63" y="395502"/>
            <a:ext cx="10606072" cy="19008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MİTOKONDRİ :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1E05E5D-DEDD-41A3-8621-914CEC54E151}"/>
              </a:ext>
            </a:extLst>
          </p:cNvPr>
          <p:cNvSpPr txBox="1"/>
          <p:nvPr/>
        </p:nvSpPr>
        <p:spPr>
          <a:xfrm>
            <a:off x="415063" y="2627378"/>
            <a:ext cx="4647901" cy="3423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2)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membranının</a:t>
            </a:r>
            <a:r>
              <a:rPr lang="en-US" dirty="0"/>
              <a:t> </a:t>
            </a:r>
            <a:r>
              <a:rPr lang="en-US" dirty="0" err="1"/>
              <a:t>parçalanması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mitokondrinin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yapısından</a:t>
            </a:r>
            <a:r>
              <a:rPr lang="en-US" dirty="0"/>
              <a:t> </a:t>
            </a:r>
            <a:r>
              <a:rPr lang="en-US" dirty="0" err="1"/>
              <a:t>çıkması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değişen</a:t>
            </a:r>
            <a:r>
              <a:rPr lang="en-US" dirty="0"/>
              <a:t> </a:t>
            </a:r>
            <a:r>
              <a:rPr lang="en-US" dirty="0" err="1"/>
              <a:t>ortam</a:t>
            </a:r>
            <a:r>
              <a:rPr lang="en-US" dirty="0"/>
              <a:t> </a:t>
            </a:r>
            <a:r>
              <a:rPr lang="en-US" dirty="0" err="1"/>
              <a:t>koşulundan</a:t>
            </a:r>
            <a:r>
              <a:rPr lang="tr-TR" dirty="0"/>
              <a:t>   </a:t>
            </a:r>
            <a:r>
              <a:rPr lang="en-US" dirty="0" err="1"/>
              <a:t>dolayı</a:t>
            </a:r>
            <a:r>
              <a:rPr lang="en-US" dirty="0"/>
              <a:t> </a:t>
            </a:r>
            <a:r>
              <a:rPr lang="en-US" dirty="0" err="1"/>
              <a:t>mitokondri</a:t>
            </a:r>
            <a:r>
              <a:rPr lang="en-US" dirty="0"/>
              <a:t> </a:t>
            </a:r>
            <a:r>
              <a:rPr lang="en-US" dirty="0" err="1"/>
              <a:t>membranının</a:t>
            </a:r>
            <a:r>
              <a:rPr lang="en-US" dirty="0"/>
              <a:t> da </a:t>
            </a:r>
            <a:r>
              <a:rPr lang="en-US" dirty="0" err="1"/>
              <a:t>parçalanması</a:t>
            </a:r>
            <a:r>
              <a:rPr lang="en-US" dirty="0"/>
              <a:t>  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E11BF92-1E9C-470B-AA1E-C7895D0D99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2" r="3" b="3"/>
          <a:stretch/>
        </p:blipFill>
        <p:spPr>
          <a:xfrm>
            <a:off x="4972492" y="776608"/>
            <a:ext cx="7219507" cy="51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C16435-869D-437A-8CAF-F405DAC7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BAĞIŞIKLIK YANITTA  MT-DNA’NIN ÖNEMİ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6949E39-0677-49C5-8ADF-91125B480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43" y="2028107"/>
            <a:ext cx="2602023" cy="4195763"/>
          </a:xfr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ABB1854-B89F-4BAB-B89E-9DC7B9277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64" y="2028107"/>
            <a:ext cx="2602023" cy="4195763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8C9F2CBC-BBE8-48C9-9145-51358C3C2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85" y="2028107"/>
            <a:ext cx="2602024" cy="419576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5B15D282-2F4D-4020-9BFC-FE1F4947F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4038EE9A-5C06-477E-AC12-87A0AD6C642A}"/>
              </a:ext>
            </a:extLst>
          </p:cNvPr>
          <p:cNvSpPr txBox="1"/>
          <p:nvPr/>
        </p:nvSpPr>
        <p:spPr>
          <a:xfrm>
            <a:off x="3556340" y="3105834"/>
            <a:ext cx="469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SİTOKİN FIRTINASI ? 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5C51E4F-C0C1-4473-962C-80879F6E47C9}"/>
              </a:ext>
            </a:extLst>
          </p:cNvPr>
          <p:cNvSpPr txBox="1"/>
          <p:nvPr/>
        </p:nvSpPr>
        <p:spPr>
          <a:xfrm>
            <a:off x="3657012" y="3952568"/>
            <a:ext cx="509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Çoklu organ yetmezliği </a:t>
            </a:r>
          </a:p>
        </p:txBody>
      </p:sp>
      <p:pic>
        <p:nvPicPr>
          <p:cNvPr id="22" name="İçerik Yer Tutucusu 4" descr="tablo içeren bir resim&#10;&#10;Açıklama otomatik olarak oluşturuldu">
            <a:extLst>
              <a:ext uri="{FF2B5EF4-FFF2-40B4-BE49-F238E27FC236}">
                <a16:creationId xmlns:a16="http://schemas.microsoft.com/office/drawing/2014/main" id="{CFB275C6-5898-45A3-A922-BBA620860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60" y="410396"/>
            <a:ext cx="5068986" cy="256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5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9D3D7D-2D5C-434D-9C63-1D9DE7AE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MAKALEDEKİ VERİLER VE BU VERİLERİN YORUMLANMASI  : </a:t>
            </a:r>
          </a:p>
        </p:txBody>
      </p:sp>
      <p:pic>
        <p:nvPicPr>
          <p:cNvPr id="9" name="İçerik Yer Tutucusu 8" descr="tablo içeren bir resim&#10;&#10;Açıklama otomatik olarak oluşturuldu">
            <a:extLst>
              <a:ext uri="{FF2B5EF4-FFF2-40B4-BE49-F238E27FC236}">
                <a16:creationId xmlns:a16="http://schemas.microsoft.com/office/drawing/2014/main" id="{FDF67A41-8D5D-4092-ACAE-DD2C096C1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08" y="1305263"/>
            <a:ext cx="4445763" cy="515081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F29710DE-6244-434D-8523-AD1E4416A0E0}"/>
              </a:ext>
            </a:extLst>
          </p:cNvPr>
          <p:cNvSpPr txBox="1"/>
          <p:nvPr/>
        </p:nvSpPr>
        <p:spPr>
          <a:xfrm>
            <a:off x="265471" y="2359742"/>
            <a:ext cx="58305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Çalışma toplam 97 kişi ile yapılmış 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Çalışmada kandaki serbest MT-DNA miktarını çok ucuz ve basit bir </a:t>
            </a:r>
            <a:r>
              <a:rPr lang="tr-TR" dirty="0" err="1"/>
              <a:t>pcr</a:t>
            </a:r>
            <a:r>
              <a:rPr lang="tr-TR" dirty="0"/>
              <a:t> yöntemi ile tespit etmişler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Birazdan verileri tablo halinde görüp analiz edeceğiz fakat sonuç olarak kandaki MT-DNA miktarını fazla olduğunda </a:t>
            </a:r>
            <a:r>
              <a:rPr lang="tr-TR" dirty="0" err="1"/>
              <a:t>coronavirüsün</a:t>
            </a:r>
            <a:r>
              <a:rPr lang="tr-TR" dirty="0"/>
              <a:t> öldürme oranının ve </a:t>
            </a:r>
            <a:r>
              <a:rPr lang="tr-TR" dirty="0" err="1"/>
              <a:t>entübasyon</a:t>
            </a:r>
            <a:r>
              <a:rPr lang="tr-TR" dirty="0"/>
              <a:t> oranının arttığını söyleyebiliriz.</a:t>
            </a:r>
          </a:p>
          <a:p>
            <a:endParaRPr lang="tr-TR" dirty="0"/>
          </a:p>
          <a:p>
            <a:r>
              <a:rPr lang="tr-TR" dirty="0"/>
              <a:t>Verilere bakalım :</a:t>
            </a:r>
          </a:p>
        </p:txBody>
      </p:sp>
    </p:spTree>
    <p:extLst>
      <p:ext uri="{BB962C8B-B14F-4D97-AF65-F5344CB8AC3E}">
        <p14:creationId xmlns:p14="http://schemas.microsoft.com/office/powerpoint/2010/main" val="13922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0C090A9-2F2F-4984-BF00-78203AEFC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19" y="1014877"/>
            <a:ext cx="6867762" cy="4828245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A05210C-7C10-4C0C-BAF6-A36BE5768B40}"/>
              </a:ext>
            </a:extLst>
          </p:cNvPr>
          <p:cNvSpPr txBox="1"/>
          <p:nvPr/>
        </p:nvSpPr>
        <p:spPr>
          <a:xfrm>
            <a:off x="462116" y="344129"/>
            <a:ext cx="10137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Makalede bakılan sonuçlar(</a:t>
            </a:r>
            <a:r>
              <a:rPr lang="tr-TR" dirty="0" err="1"/>
              <a:t>outcome</a:t>
            </a:r>
            <a:r>
              <a:rPr lang="tr-TR" dirty="0"/>
              <a:t>) ve bunların dağılımı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90C17A4-EA65-4566-9FC1-373A225070FF}"/>
              </a:ext>
            </a:extLst>
          </p:cNvPr>
          <p:cNvSpPr txBox="1"/>
          <p:nvPr/>
        </p:nvSpPr>
        <p:spPr>
          <a:xfrm>
            <a:off x="294968" y="6184490"/>
            <a:ext cx="1123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Icu</a:t>
            </a:r>
            <a:r>
              <a:rPr lang="tr-TR" dirty="0"/>
              <a:t> :  yoğun bakım </a:t>
            </a:r>
            <a:r>
              <a:rPr lang="tr-TR" dirty="0" err="1"/>
              <a:t>rrt</a:t>
            </a:r>
            <a:r>
              <a:rPr lang="tr-TR" dirty="0"/>
              <a:t> :  diyaliz desteği : </a:t>
            </a:r>
            <a:r>
              <a:rPr lang="tr-TR" dirty="0" err="1"/>
              <a:t>deceased</a:t>
            </a:r>
            <a:r>
              <a:rPr lang="tr-TR" dirty="0"/>
              <a:t> :  vefat etmiş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0A4519D-7CBE-499D-A586-E6E66611F9E9}"/>
              </a:ext>
            </a:extLst>
          </p:cNvPr>
          <p:cNvSpPr txBox="1"/>
          <p:nvPr/>
        </p:nvSpPr>
        <p:spPr>
          <a:xfrm>
            <a:off x="206477" y="1504335"/>
            <a:ext cx="11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1. TABLO</a:t>
            </a:r>
          </a:p>
        </p:txBody>
      </p:sp>
    </p:spTree>
    <p:extLst>
      <p:ext uri="{BB962C8B-B14F-4D97-AF65-F5344CB8AC3E}">
        <p14:creationId xmlns:p14="http://schemas.microsoft.com/office/powerpoint/2010/main" val="2031678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149862E-0CC3-48DE-8EDD-73F4C176E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4" y="0"/>
            <a:ext cx="3875482" cy="1942355"/>
          </a:xfr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8D68054-AD55-44A6-B156-0F2BF0457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3" y="1942355"/>
            <a:ext cx="3875483" cy="4288293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EFEEE87B-B3E3-47FF-A9C4-40BD1B933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703" y="0"/>
            <a:ext cx="6097748" cy="623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5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İçerik Yer Tutucusu 4" descr="metin, elektronik eşyalar içeren bir resim&#10;&#10;Açıklama otomatik olarak oluşturuldu">
            <a:extLst>
              <a:ext uri="{FF2B5EF4-FFF2-40B4-BE49-F238E27FC236}">
                <a16:creationId xmlns:a16="http://schemas.microsoft.com/office/drawing/2014/main" id="{6D73E48E-52F4-4557-9514-192913135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5" r="1029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F94881D-89A8-4B03-9507-FAC3751E5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12" cy="6858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42634B07-C339-47F8-AD7D-424362A76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1376"/>
            <a:ext cx="12189012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464EC96-097C-4E12-ACDB-AB8991CD24F9}"/>
              </a:ext>
            </a:extLst>
          </p:cNvPr>
          <p:cNvSpPr txBox="1"/>
          <p:nvPr/>
        </p:nvSpPr>
        <p:spPr>
          <a:xfrm>
            <a:off x="987552" y="280416"/>
            <a:ext cx="940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</a:rPr>
              <a:t>Yapay zeka nedir ne değildir ?</a:t>
            </a:r>
            <a:r>
              <a:rPr lang="tr-TR" sz="3200" dirty="0"/>
              <a:t> </a:t>
            </a:r>
          </a:p>
        </p:txBody>
      </p:sp>
      <p:pic>
        <p:nvPicPr>
          <p:cNvPr id="11" name="Resim 10" descr="metin içeren bir resim&#10;&#10;Açıklama otomatik olarak oluşturuldu">
            <a:extLst>
              <a:ext uri="{FF2B5EF4-FFF2-40B4-BE49-F238E27FC236}">
                <a16:creationId xmlns:a16="http://schemas.microsoft.com/office/drawing/2014/main" id="{7CD2E2B1-1003-437E-B9C6-A4BAE9918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16" y="865191"/>
            <a:ext cx="1069848" cy="1828800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1E0014B3-DE4B-4E83-84B3-BF350CD603CD}"/>
              </a:ext>
            </a:extLst>
          </p:cNvPr>
          <p:cNvSpPr txBox="1"/>
          <p:nvPr/>
        </p:nvSpPr>
        <p:spPr>
          <a:xfrm>
            <a:off x="383458" y="1779591"/>
            <a:ext cx="8631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Doğal sistemlerin yapabildiği (zekice olsun veya olmasın) her bilişsel etkinliği </a:t>
            </a:r>
          </a:p>
          <a:p>
            <a:r>
              <a:rPr lang="tr-TR" dirty="0">
                <a:solidFill>
                  <a:schemeClr val="bg1"/>
                </a:solidFill>
              </a:rPr>
              <a:t>yapay sistemlere, daha da yüksek başarım düzeylerinde nasıl yaptırabileceğimizi </a:t>
            </a:r>
          </a:p>
          <a:p>
            <a:r>
              <a:rPr lang="tr-TR" dirty="0">
                <a:solidFill>
                  <a:schemeClr val="bg1"/>
                </a:solidFill>
              </a:rPr>
              <a:t>İnceleyen bilim dalıdır. (cem say , 50 soruda yapay zeka) 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D31B4F3-4E80-4E91-ABD2-EBB757982D86}"/>
              </a:ext>
            </a:extLst>
          </p:cNvPr>
          <p:cNvSpPr txBox="1"/>
          <p:nvPr/>
        </p:nvSpPr>
        <p:spPr>
          <a:xfrm>
            <a:off x="383458" y="3970414"/>
            <a:ext cx="823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bir  örnek ile bunu anlaşılır kılalım  : 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C35513D7-0688-43B4-BCFF-6E0F7D8B993D}"/>
              </a:ext>
            </a:extLst>
          </p:cNvPr>
          <p:cNvSpPr txBox="1"/>
          <p:nvPr/>
        </p:nvSpPr>
        <p:spPr>
          <a:xfrm>
            <a:off x="383458" y="3018503"/>
            <a:ext cx="809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Burada ufak bir  ara verelim . </a:t>
            </a:r>
          </a:p>
          <a:p>
            <a:r>
              <a:rPr lang="tr-TR" dirty="0">
                <a:solidFill>
                  <a:schemeClr val="bg1"/>
                </a:solidFill>
              </a:rPr>
              <a:t>Sizce yapay zeka nedir ? </a:t>
            </a:r>
          </a:p>
        </p:txBody>
      </p:sp>
    </p:spTree>
    <p:extLst>
      <p:ext uri="{BB962C8B-B14F-4D97-AF65-F5344CB8AC3E}">
        <p14:creationId xmlns:p14="http://schemas.microsoft.com/office/powerpoint/2010/main" val="53305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İçerik Yer Tutucusu 4" descr="metin, döşeli, kapat içeren bir resim&#10;&#10;Açıklama otomatik olarak oluşturuldu">
            <a:extLst>
              <a:ext uri="{FF2B5EF4-FFF2-40B4-BE49-F238E27FC236}">
                <a16:creationId xmlns:a16="http://schemas.microsoft.com/office/drawing/2014/main" id="{8C505FBB-5247-4EC6-BD0B-BC51E8348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r="12145" b="1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B1B9820B-D260-4E3F-A9AE-CE0936D1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302" y="-10900"/>
            <a:ext cx="5200650" cy="1066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CORONA VİRÜS </a:t>
            </a:r>
          </a:p>
        </p:txBody>
      </p:sp>
      <p:pic>
        <p:nvPicPr>
          <p:cNvPr id="7" name="Resim 6" descr="tablo içeren bir resim&#10;&#10;Açıklama otomatik olarak oluşturuldu">
            <a:extLst>
              <a:ext uri="{FF2B5EF4-FFF2-40B4-BE49-F238E27FC236}">
                <a16:creationId xmlns:a16="http://schemas.microsoft.com/office/drawing/2014/main" id="{320EB5F6-95A5-4502-908C-940CC546F7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29" y="4575348"/>
            <a:ext cx="3214947" cy="208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07592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elektronik eşyalar içeren bir resim&#10;&#10;Açıklama otomatik olarak oluşturuldu">
            <a:extLst>
              <a:ext uri="{FF2B5EF4-FFF2-40B4-BE49-F238E27FC236}">
                <a16:creationId xmlns:a16="http://schemas.microsoft.com/office/drawing/2014/main" id="{7F809BBD-E18B-4A55-AF7A-82F329DFA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6"/>
            <a:ext cx="12192000" cy="684106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6161E6D-97BA-4E5D-B16B-5799D97DA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6656" cy="685800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53743812-80F0-436C-9FF0-E0432F844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9533"/>
          </a:xfrm>
          <a:prstGeom prst="rect">
            <a:avLst/>
          </a:prstGeom>
        </p:spPr>
      </p:pic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B78B2C34-68DE-45AF-A290-EB84C090FE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3576802"/>
              </p:ext>
            </p:extLst>
          </p:nvPr>
        </p:nvGraphicFramePr>
        <p:xfrm>
          <a:off x="3215149" y="117986"/>
          <a:ext cx="4630994" cy="2091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Metin kutusu 12">
            <a:extLst>
              <a:ext uri="{FF2B5EF4-FFF2-40B4-BE49-F238E27FC236}">
                <a16:creationId xmlns:a16="http://schemas.microsoft.com/office/drawing/2014/main" id="{E54DDB30-AA26-4604-8276-1C4EDC50D7D4}"/>
              </a:ext>
            </a:extLst>
          </p:cNvPr>
          <p:cNvSpPr txBox="1"/>
          <p:nvPr/>
        </p:nvSpPr>
        <p:spPr>
          <a:xfrm>
            <a:off x="2133187" y="4048037"/>
            <a:ext cx="7840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dirty="0">
                <a:highlight>
                  <a:srgbClr val="C0C0C0"/>
                </a:highlight>
              </a:rPr>
              <a:t>DERİN ÖĞRENME  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E4C899C-A7E9-4A09-B04B-58915DDBDC71}"/>
              </a:ext>
            </a:extLst>
          </p:cNvPr>
          <p:cNvSpPr txBox="1"/>
          <p:nvPr/>
        </p:nvSpPr>
        <p:spPr>
          <a:xfrm>
            <a:off x="530942" y="5594555"/>
            <a:ext cx="11130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BASİT DÜZEYDE NÖRAL AĞ , DERİN ÖĞRENME KAVRAMLARINI ÖĞRENELİM ; SONRASINDA DEVAM…</a:t>
            </a:r>
          </a:p>
          <a:p>
            <a:r>
              <a:rPr lang="tr-TR" dirty="0">
                <a:solidFill>
                  <a:schemeClr val="bg1"/>
                </a:solidFill>
              </a:rPr>
              <a:t>(önceki sunumda görüntünün nasıl 1 ve 0lardan işlenebilir hale geldiğini sormuştu Furkan, bu da iyi bir video olduğundan hepimize katkısı olacaktır.)</a:t>
            </a:r>
          </a:p>
        </p:txBody>
      </p:sp>
    </p:spTree>
    <p:extLst>
      <p:ext uri="{BB962C8B-B14F-4D97-AF65-F5344CB8AC3E}">
        <p14:creationId xmlns:p14="http://schemas.microsoft.com/office/powerpoint/2010/main" val="254474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Çevrimiçi Medya 5" title="But what is a Neural Network? | Deep learning, chapter 1">
            <a:hlinkClick r:id="" action="ppaction://media"/>
            <a:extLst>
              <a:ext uri="{FF2B5EF4-FFF2-40B4-BE49-F238E27FC236}">
                <a16:creationId xmlns:a16="http://schemas.microsoft.com/office/drawing/2014/main" id="{F9C5720D-D15B-4DCB-B86A-2E9CF9DC95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980" y="84754"/>
            <a:ext cx="11838039" cy="668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 descr="metin içeren bir resim&#10;&#10;Açıklama otomatik olarak oluşturuldu">
            <a:extLst>
              <a:ext uri="{FF2B5EF4-FFF2-40B4-BE49-F238E27FC236}">
                <a16:creationId xmlns:a16="http://schemas.microsoft.com/office/drawing/2014/main" id="{00412BAD-DAA7-4B91-9C69-D30A88F74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70" y="499110"/>
            <a:ext cx="5891060" cy="4711255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90507D81-0D8F-4937-A6EC-F358D16CF5DE}"/>
              </a:ext>
            </a:extLst>
          </p:cNvPr>
          <p:cNvSpPr txBox="1"/>
          <p:nvPr/>
        </p:nvSpPr>
        <p:spPr>
          <a:xfrm>
            <a:off x="137652" y="129778"/>
            <a:ext cx="1190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İstanbul Tıp Fakültesinde yapılmış olan 2 şubat tarihli makaleyi de sizlere kısaca sunmak istiyorum  : 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38CE767-112C-4932-8CB7-38666D7AA457}"/>
              </a:ext>
            </a:extLst>
          </p:cNvPr>
          <p:cNvSpPr txBox="1"/>
          <p:nvPr/>
        </p:nvSpPr>
        <p:spPr>
          <a:xfrm>
            <a:off x="137652" y="5397910"/>
            <a:ext cx="11779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Makalede </a:t>
            </a:r>
            <a:r>
              <a:rPr lang="tr-TR" dirty="0" err="1"/>
              <a:t>mannoz</a:t>
            </a:r>
            <a:r>
              <a:rPr lang="tr-TR" dirty="0"/>
              <a:t> bağlayan </a:t>
            </a:r>
            <a:r>
              <a:rPr lang="tr-TR" dirty="0" err="1"/>
              <a:t>lektin</a:t>
            </a:r>
            <a:r>
              <a:rPr lang="tr-TR" dirty="0"/>
              <a:t> eksikliğini </a:t>
            </a:r>
            <a:r>
              <a:rPr lang="tr-TR" dirty="0" err="1"/>
              <a:t>corona</a:t>
            </a:r>
            <a:r>
              <a:rPr lang="tr-TR" dirty="0"/>
              <a:t> virüsün ağır geçmesi ile ilişkilendirilmiş.</a:t>
            </a:r>
          </a:p>
          <a:p>
            <a:pPr algn="ctr"/>
            <a:r>
              <a:rPr lang="tr-TR" dirty="0"/>
              <a:t>Bu da yine potansiyel bir erken  indikatör adayı.(jel </a:t>
            </a:r>
            <a:r>
              <a:rPr lang="tr-TR" dirty="0" err="1"/>
              <a:t>elektroferez</a:t>
            </a:r>
            <a:r>
              <a:rPr lang="tr-TR" dirty="0"/>
              <a:t>)  </a:t>
            </a:r>
          </a:p>
          <a:p>
            <a:pPr algn="ctr"/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41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5A4649C-2C15-48CA-A4CC-41D759318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62461E0-A797-4D03-9507-C47C93A29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08" y="517078"/>
            <a:ext cx="4958128" cy="3755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VERİLERİN İŞLENEBİLİRLİĞİ ;</a:t>
            </a:r>
          </a:p>
        </p:txBody>
      </p:sp>
    </p:spTree>
    <p:extLst>
      <p:ext uri="{BB962C8B-B14F-4D97-AF65-F5344CB8AC3E}">
        <p14:creationId xmlns:p14="http://schemas.microsoft.com/office/powerpoint/2010/main" val="3139027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0" name="Resim 29" descr="devre, elektronik eşyalar içeren bir resim&#10;&#10;Açıklama otomatik olarak oluşturuldu">
            <a:extLst>
              <a:ext uri="{FF2B5EF4-FFF2-40B4-BE49-F238E27FC236}">
                <a16:creationId xmlns:a16="http://schemas.microsoft.com/office/drawing/2014/main" id="{88BA04D0-D122-4D35-B7FF-918E536A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3334"/>
            <a:ext cx="12192000" cy="71120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CBE13C2-9400-47F5-B3E1-54F1E6D25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C4DF8E0-F316-4E19-844E-1A9BF337D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3D3D5CE-9EEF-48EF-8916-A0976F269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9" name="Resim 8">
            <a:extLst>
              <a:ext uri="{FF2B5EF4-FFF2-40B4-BE49-F238E27FC236}">
                <a16:creationId xmlns:a16="http://schemas.microsoft.com/office/drawing/2014/main" id="{A64CB3F0-902C-4117-80E5-759BA19E18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3" y="3096768"/>
            <a:ext cx="3512105" cy="3160895"/>
          </a:xfrm>
          <a:prstGeom prst="rect">
            <a:avLst/>
          </a:prstGeom>
        </p:spPr>
      </p:pic>
      <p:pic>
        <p:nvPicPr>
          <p:cNvPr id="7" name="Resim 6" descr="tablo içeren bir resim&#10;&#10;Açıklama otomatik olarak oluşturuldu">
            <a:extLst>
              <a:ext uri="{FF2B5EF4-FFF2-40B4-BE49-F238E27FC236}">
                <a16:creationId xmlns:a16="http://schemas.microsoft.com/office/drawing/2014/main" id="{2E42CF7F-945F-4D03-8B06-745843D2E3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3" y="3681984"/>
            <a:ext cx="4007644" cy="2262063"/>
          </a:xfrm>
          <a:prstGeom prst="rect">
            <a:avLst/>
          </a:prstGeom>
        </p:spPr>
      </p:pic>
      <p:pic>
        <p:nvPicPr>
          <p:cNvPr id="15" name="İçerik Yer Tutucusu 14" descr="tablo içeren bir resim&#10;&#10;Açıklama otomatik olarak oluşturuldu">
            <a:extLst>
              <a:ext uri="{FF2B5EF4-FFF2-40B4-BE49-F238E27FC236}">
                <a16:creationId xmlns:a16="http://schemas.microsoft.com/office/drawing/2014/main" id="{BBC22CB2-2432-48D9-B2CD-A3269DE44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23" y="4181857"/>
            <a:ext cx="4068255" cy="1322182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16E7558C-94AE-4DCB-ABBD-4DE2E0FD39D5}"/>
              </a:ext>
            </a:extLst>
          </p:cNvPr>
          <p:cNvSpPr txBox="1"/>
          <p:nvPr/>
        </p:nvSpPr>
        <p:spPr>
          <a:xfrm>
            <a:off x="430574" y="6321140"/>
            <a:ext cx="305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highlight>
                  <a:srgbClr val="00FFFF"/>
                </a:highlight>
              </a:rPr>
              <a:t>Mt-dna</a:t>
            </a:r>
            <a:r>
              <a:rPr lang="tr-TR" dirty="0">
                <a:highlight>
                  <a:srgbClr val="00FFFF"/>
                </a:highlight>
              </a:rPr>
              <a:t> miktarı vefat verileri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B0C7B037-B319-4D67-80EC-2134F6D462C4}"/>
              </a:ext>
            </a:extLst>
          </p:cNvPr>
          <p:cNvSpPr txBox="1"/>
          <p:nvPr/>
        </p:nvSpPr>
        <p:spPr>
          <a:xfrm>
            <a:off x="4178710" y="6184490"/>
            <a:ext cx="3453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highlight>
                  <a:srgbClr val="00FFFF"/>
                </a:highlight>
              </a:rPr>
              <a:t>Mannoz</a:t>
            </a:r>
            <a:r>
              <a:rPr lang="tr-TR" dirty="0">
                <a:highlight>
                  <a:srgbClr val="00FFFF"/>
                </a:highlight>
              </a:rPr>
              <a:t> bağlayıcı gen eksikliği </a:t>
            </a:r>
          </a:p>
          <a:p>
            <a:r>
              <a:rPr lang="tr-TR" dirty="0">
                <a:highlight>
                  <a:srgbClr val="00FFFF"/>
                </a:highlight>
              </a:rPr>
              <a:t>ile vefat verileri 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41300D4B-22B9-486B-8918-0E75A472FBFA}"/>
              </a:ext>
            </a:extLst>
          </p:cNvPr>
          <p:cNvSpPr txBox="1"/>
          <p:nvPr/>
        </p:nvSpPr>
        <p:spPr>
          <a:xfrm>
            <a:off x="8236878" y="6182640"/>
            <a:ext cx="371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highlight>
                  <a:srgbClr val="00FFFF"/>
                </a:highlight>
              </a:rPr>
              <a:t>Cbp</a:t>
            </a:r>
            <a:r>
              <a:rPr lang="tr-TR" dirty="0">
                <a:highlight>
                  <a:srgbClr val="00FFFF"/>
                </a:highlight>
              </a:rPr>
              <a:t> , </a:t>
            </a:r>
            <a:r>
              <a:rPr lang="tr-TR" dirty="0" err="1">
                <a:highlight>
                  <a:srgbClr val="00FFFF"/>
                </a:highlight>
              </a:rPr>
              <a:t>ferritin,ldh</a:t>
            </a:r>
            <a:r>
              <a:rPr lang="tr-TR" dirty="0">
                <a:highlight>
                  <a:srgbClr val="00FFFF"/>
                </a:highlight>
              </a:rPr>
              <a:t>, d </a:t>
            </a:r>
            <a:r>
              <a:rPr lang="tr-TR" dirty="0" err="1">
                <a:highlight>
                  <a:srgbClr val="00FFFF"/>
                </a:highlight>
              </a:rPr>
              <a:t>dimer</a:t>
            </a:r>
            <a:r>
              <a:rPr lang="tr-TR" dirty="0">
                <a:highlight>
                  <a:srgbClr val="00FFFF"/>
                </a:highlight>
              </a:rPr>
              <a:t> oranları ile vefat verileri </a:t>
            </a:r>
            <a:r>
              <a:rPr lang="tr-TR" dirty="0"/>
              <a:t>: 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87A1E820-3A96-4941-A8C1-359115FDC6C9}"/>
              </a:ext>
            </a:extLst>
          </p:cNvPr>
          <p:cNvSpPr txBox="1"/>
          <p:nvPr/>
        </p:nvSpPr>
        <p:spPr>
          <a:xfrm>
            <a:off x="430574" y="0"/>
            <a:ext cx="1134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highlight>
                  <a:srgbClr val="00FFFF"/>
                </a:highlight>
              </a:rPr>
              <a:t>Peki ya ; yaş , önceden geçirilmiş hastalık,  kronik rahatsızlıkları, kandaki bağışıklık hücre sayımı ? 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54298C1F-7A6F-4E11-B40F-A0568AA000E8}"/>
              </a:ext>
            </a:extLst>
          </p:cNvPr>
          <p:cNvSpPr txBox="1"/>
          <p:nvPr/>
        </p:nvSpPr>
        <p:spPr>
          <a:xfrm>
            <a:off x="511277" y="816077"/>
            <a:ext cx="1073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highlight>
                  <a:srgbClr val="00FFFF"/>
                </a:highlight>
              </a:rPr>
              <a:t>Henüz keşfedemediğimiz çeşitli risk  faktörlerini de hesaba katalım .</a:t>
            </a:r>
          </a:p>
        </p:txBody>
      </p:sp>
    </p:spTree>
    <p:extLst>
      <p:ext uri="{BB962C8B-B14F-4D97-AF65-F5344CB8AC3E}">
        <p14:creationId xmlns:p14="http://schemas.microsoft.com/office/powerpoint/2010/main" val="12881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32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46AAEDD0-EE40-4996-9C68-19C5A86A1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4" b="24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E9B092E-D66A-4EA7-BBE1-CCA8B9061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94385" y="0"/>
            <a:ext cx="3997615" cy="6816079"/>
            <a:chOff x="8059620" y="41922"/>
            <a:chExt cx="3997615" cy="681607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619ED9A-EBDC-4CCF-8262-9B63942F3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0654581-F706-475D-ABF0-14EE63DB7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7" name="Resim 6">
            <a:extLst>
              <a:ext uri="{FF2B5EF4-FFF2-40B4-BE49-F238E27FC236}">
                <a16:creationId xmlns:a16="http://schemas.microsoft.com/office/drawing/2014/main" id="{E6F4DFDD-4BEA-4826-856B-D8EC4BACB5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2C0B360-EC3D-4F39-AB25-BEB262C3E4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E65D886D-9D21-4045-A256-35FA57D74105}"/>
              </a:ext>
            </a:extLst>
          </p:cNvPr>
          <p:cNvSpPr txBox="1"/>
          <p:nvPr/>
        </p:nvSpPr>
        <p:spPr>
          <a:xfrm>
            <a:off x="0" y="855947"/>
            <a:ext cx="122300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Zihnimdeki proje aşamaları  : </a:t>
            </a:r>
          </a:p>
          <a:p>
            <a:r>
              <a:rPr lang="tr-TR" sz="2400" dirty="0">
                <a:solidFill>
                  <a:schemeClr val="bg1"/>
                </a:solidFill>
              </a:rPr>
              <a:t>	1) geniş bir </a:t>
            </a:r>
            <a:r>
              <a:rPr lang="tr-TR" sz="2400" dirty="0" err="1">
                <a:solidFill>
                  <a:schemeClr val="bg1"/>
                </a:solidFill>
              </a:rPr>
              <a:t>litaretür</a:t>
            </a:r>
            <a:r>
              <a:rPr lang="tr-TR" sz="2400" dirty="0">
                <a:solidFill>
                  <a:schemeClr val="bg1"/>
                </a:solidFill>
              </a:rPr>
              <a:t> taraması  </a:t>
            </a:r>
          </a:p>
          <a:p>
            <a:r>
              <a:rPr lang="tr-TR" sz="2400" dirty="0">
                <a:solidFill>
                  <a:schemeClr val="bg1"/>
                </a:solidFill>
              </a:rPr>
              <a:t>	2) taramadan sonra tüm risk faktörlerini belirlemek</a:t>
            </a:r>
          </a:p>
          <a:p>
            <a:r>
              <a:rPr lang="tr-TR" sz="2400" dirty="0">
                <a:solidFill>
                  <a:schemeClr val="bg1"/>
                </a:solidFill>
              </a:rPr>
              <a:t>	3) geniş katılımlı bir </a:t>
            </a:r>
            <a:r>
              <a:rPr lang="tr-TR" sz="2400" dirty="0" err="1">
                <a:solidFill>
                  <a:schemeClr val="bg1"/>
                </a:solidFill>
              </a:rPr>
              <a:t>covid</a:t>
            </a:r>
            <a:r>
              <a:rPr lang="tr-TR" sz="2400" dirty="0">
                <a:solidFill>
                  <a:schemeClr val="bg1"/>
                </a:solidFill>
              </a:rPr>
              <a:t> 19 izleme protokolü oluşturmak</a:t>
            </a:r>
          </a:p>
          <a:p>
            <a:r>
              <a:rPr lang="tr-TR" sz="2400" dirty="0">
                <a:solidFill>
                  <a:schemeClr val="bg1"/>
                </a:solidFill>
              </a:rPr>
              <a:t>(burada tüm risk faktörlerine dair verileri toplayacağız) </a:t>
            </a:r>
          </a:p>
          <a:p>
            <a:r>
              <a:rPr lang="tr-TR" sz="2400" dirty="0">
                <a:solidFill>
                  <a:schemeClr val="bg1"/>
                </a:solidFill>
              </a:rPr>
              <a:t>	4) aldığımız verileri veri analistleri ile işlenebilir hale getireceğiz</a:t>
            </a:r>
          </a:p>
          <a:p>
            <a:r>
              <a:rPr lang="tr-TR" sz="2400" dirty="0">
                <a:solidFill>
                  <a:schemeClr val="bg1"/>
                </a:solidFill>
              </a:rPr>
              <a:t>	5) hazır hale getirdiğimiz bu verileri birden fazla yapay zeka mimarisi ile işleyip en iyi sonucu aldığımız mimariyi son kullanıcı(?) ile paylaşacak hale getirmeliyiz</a:t>
            </a:r>
          </a:p>
          <a:p>
            <a:r>
              <a:rPr lang="tr-TR" sz="2400" dirty="0">
                <a:solidFill>
                  <a:schemeClr val="bg1"/>
                </a:solidFill>
              </a:rPr>
              <a:t>	6) bu yapay zeka algoritmasını hekimlerin erişebileceği hale getirmeliyiz</a:t>
            </a:r>
          </a:p>
          <a:p>
            <a:r>
              <a:rPr lang="tr-TR" sz="2400" dirty="0">
                <a:solidFill>
                  <a:schemeClr val="bg1"/>
                </a:solidFill>
              </a:rPr>
              <a:t>Peki, bu yapay zekanın oluştuktan sonrası? </a:t>
            </a:r>
          </a:p>
          <a:p>
            <a:r>
              <a:rPr lang="tr-TR" sz="2400" dirty="0">
                <a:solidFill>
                  <a:schemeClr val="bg1"/>
                </a:solidFill>
              </a:rPr>
              <a:t>Ne gibi katkıları olabilir?</a:t>
            </a:r>
          </a:p>
          <a:p>
            <a:r>
              <a:rPr lang="tr-TR" sz="2400" dirty="0">
                <a:solidFill>
                  <a:schemeClr val="bg1"/>
                </a:solidFill>
              </a:rPr>
              <a:t>Ne gibi riskler barındırıyor?</a:t>
            </a:r>
          </a:p>
        </p:txBody>
      </p:sp>
      <p:pic>
        <p:nvPicPr>
          <p:cNvPr id="15" name="Resim 14" descr="duvar, beyaz, iç mekan içeren bir resim&#10;&#10;Açıklama otomatik olarak oluşturuldu">
            <a:extLst>
              <a:ext uri="{FF2B5EF4-FFF2-40B4-BE49-F238E27FC236}">
                <a16:creationId xmlns:a16="http://schemas.microsoft.com/office/drawing/2014/main" id="{B02E50BC-22D5-4425-9145-9526B61BF6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015" y="1"/>
            <a:ext cx="2875059" cy="1916706"/>
          </a:xfrm>
          <a:prstGeom prst="rect">
            <a:avLst/>
          </a:prstGeom>
        </p:spPr>
      </p:pic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B66ACBEF-0F10-43E4-A20A-BB1A04AC11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25" y="4469113"/>
            <a:ext cx="4589086" cy="24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8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İçerik Yer Tutucusu 4" descr="metin, vitrin içeren bir resim&#10;&#10;Açıklama otomatik olarak oluşturuldu">
            <a:extLst>
              <a:ext uri="{FF2B5EF4-FFF2-40B4-BE49-F238E27FC236}">
                <a16:creationId xmlns:a16="http://schemas.microsoft.com/office/drawing/2014/main" id="{5A33264D-1317-452D-A17D-646F4EE25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E9B092E-D66A-4EA7-BBE1-CCA8B9061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94385" y="0"/>
            <a:ext cx="3997615" cy="6816079"/>
            <a:chOff x="8059620" y="41922"/>
            <a:chExt cx="3997615" cy="681607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619ED9A-EBDC-4CCF-8262-9B63942F3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0654581-F706-475D-ABF0-14EE63DB7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11" name="Resim 10">
            <a:extLst>
              <a:ext uri="{FF2B5EF4-FFF2-40B4-BE49-F238E27FC236}">
                <a16:creationId xmlns:a16="http://schemas.microsoft.com/office/drawing/2014/main" id="{3E6A80D1-483F-46E9-8987-D1B7F1ACF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12" cy="68580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0836107F-86A7-4D25-8609-AC127E425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317AC347-9E0C-40A7-A80F-505EABC3593D}"/>
              </a:ext>
            </a:extLst>
          </p:cNvPr>
          <p:cNvSpPr txBox="1"/>
          <p:nvPr/>
        </p:nvSpPr>
        <p:spPr>
          <a:xfrm>
            <a:off x="719328" y="670560"/>
            <a:ext cx="97901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Proje hayata geçti diyelim kimlere nasıl hizmet edecek ? </a:t>
            </a:r>
          </a:p>
          <a:p>
            <a:endParaRPr lang="tr-TR" sz="2000" dirty="0">
              <a:solidFill>
                <a:schemeClr val="bg1"/>
              </a:solidFill>
            </a:endParaRPr>
          </a:p>
          <a:p>
            <a:endParaRPr lang="tr-TR" sz="2000" dirty="0">
              <a:solidFill>
                <a:schemeClr val="bg1"/>
              </a:solidFill>
            </a:endParaRPr>
          </a:p>
          <a:p>
            <a:r>
              <a:rPr lang="tr-TR" sz="2000" dirty="0">
                <a:solidFill>
                  <a:schemeClr val="bg1"/>
                </a:solidFill>
              </a:rPr>
              <a:t>Eve yollanacak hastaların kan testlerinin analizi ile erken tedaviye başlanması, ileride gelecek </a:t>
            </a:r>
          </a:p>
          <a:p>
            <a:r>
              <a:rPr lang="tr-TR" sz="2000" dirty="0" err="1">
                <a:solidFill>
                  <a:schemeClr val="bg1"/>
                </a:solidFill>
              </a:rPr>
              <a:t>antiviral</a:t>
            </a:r>
            <a:r>
              <a:rPr lang="tr-TR" sz="2000" dirty="0">
                <a:solidFill>
                  <a:schemeClr val="bg1"/>
                </a:solidFill>
              </a:rPr>
              <a:t>	ajanların </a:t>
            </a:r>
            <a:r>
              <a:rPr lang="tr-TR" sz="2000" dirty="0" err="1">
                <a:solidFill>
                  <a:schemeClr val="bg1"/>
                </a:solidFill>
              </a:rPr>
              <a:t>profilaksi</a:t>
            </a:r>
            <a:r>
              <a:rPr lang="tr-TR" sz="2000" dirty="0">
                <a:solidFill>
                  <a:schemeClr val="bg1"/>
                </a:solidFill>
              </a:rPr>
              <a:t> (özel koşullarda) amacı ile hastalara </a:t>
            </a:r>
            <a:r>
              <a:rPr lang="tr-TR" sz="2000" dirty="0" err="1">
                <a:solidFill>
                  <a:schemeClr val="bg1"/>
                </a:solidFill>
              </a:rPr>
              <a:t>verilmesi,erken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entübasyon</a:t>
            </a:r>
            <a:r>
              <a:rPr lang="tr-TR" sz="2000" dirty="0">
                <a:solidFill>
                  <a:schemeClr val="bg1"/>
                </a:solidFill>
              </a:rPr>
              <a:t> sağlayarak hastaların hayatlarının kurtulmasına yarayabilir.</a:t>
            </a:r>
          </a:p>
          <a:p>
            <a:endParaRPr lang="tr-TR" sz="2000" dirty="0">
              <a:solidFill>
                <a:schemeClr val="bg1"/>
              </a:solidFill>
            </a:endParaRPr>
          </a:p>
          <a:p>
            <a:endParaRPr lang="tr-TR" sz="2000" dirty="0">
              <a:solidFill>
                <a:schemeClr val="bg1"/>
              </a:solidFill>
            </a:endParaRPr>
          </a:p>
          <a:p>
            <a:r>
              <a:rPr lang="tr-TR" sz="2000" dirty="0">
                <a:solidFill>
                  <a:schemeClr val="bg1"/>
                </a:solidFill>
              </a:rPr>
              <a:t>Yani bizim algoritmamız eve göndermeyecek(sebeplerini şimdi açıklayacağım) ama eve gönderilmesine karar verilen biri için risk analizi yaparak hastanın-eğer varsa bir riski- minimuma indiriyor.</a:t>
            </a:r>
          </a:p>
          <a:p>
            <a:endParaRPr lang="tr-TR" sz="2000" dirty="0">
              <a:solidFill>
                <a:schemeClr val="bg1"/>
              </a:solidFill>
            </a:endParaRPr>
          </a:p>
          <a:p>
            <a:r>
              <a:rPr lang="tr-TR" sz="2000" dirty="0">
                <a:solidFill>
                  <a:schemeClr val="bg1"/>
                </a:solidFill>
              </a:rPr>
              <a:t>Biyokimya uzmanı eksikliği olan, dezavantajlı bölgelerde uzmanların işini az da olsa kolaylaştırabilir.</a:t>
            </a:r>
          </a:p>
        </p:txBody>
      </p:sp>
    </p:spTree>
    <p:extLst>
      <p:ext uri="{BB962C8B-B14F-4D97-AF65-F5344CB8AC3E}">
        <p14:creationId xmlns:p14="http://schemas.microsoft.com/office/powerpoint/2010/main" val="299441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İçerik Yer Tutucusu 4" descr="metin, vitrin içeren bir resim&#10;&#10;Açıklama otomatik olarak oluşturuldu">
            <a:extLst>
              <a:ext uri="{FF2B5EF4-FFF2-40B4-BE49-F238E27FC236}">
                <a16:creationId xmlns:a16="http://schemas.microsoft.com/office/drawing/2014/main" id="{5A33264D-1317-452D-A17D-646F4EE25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E9B092E-D66A-4EA7-BBE1-CCA8B9061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94385" y="0"/>
            <a:ext cx="3997615" cy="6816079"/>
            <a:chOff x="8059620" y="41922"/>
            <a:chExt cx="3997615" cy="681607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619ED9A-EBDC-4CCF-8262-9B63942F3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0654581-F706-475D-ABF0-14EE63DB7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11" name="Resim 10">
            <a:extLst>
              <a:ext uri="{FF2B5EF4-FFF2-40B4-BE49-F238E27FC236}">
                <a16:creationId xmlns:a16="http://schemas.microsoft.com/office/drawing/2014/main" id="{3E6A80D1-483F-46E9-8987-D1B7F1ACF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12" cy="68580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0836107F-86A7-4D25-8609-AC127E425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43633B0-8894-463F-A25B-627661AF49D5}"/>
              </a:ext>
            </a:extLst>
          </p:cNvPr>
          <p:cNvSpPr txBox="1"/>
          <p:nvPr/>
        </p:nvSpPr>
        <p:spPr>
          <a:xfrm>
            <a:off x="481781" y="580103"/>
            <a:ext cx="110121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Dezavantajları neler ?</a:t>
            </a:r>
          </a:p>
          <a:p>
            <a:endParaRPr lang="tr-TR" sz="2000" dirty="0">
              <a:solidFill>
                <a:schemeClr val="bg1"/>
              </a:solidFill>
            </a:endParaRPr>
          </a:p>
          <a:p>
            <a:r>
              <a:rPr lang="tr-TR" sz="2000" dirty="0">
                <a:solidFill>
                  <a:schemeClr val="bg1"/>
                </a:solidFill>
              </a:rPr>
              <a:t>Doktorun alternatifi olarak düşünülmesi :’)  </a:t>
            </a:r>
          </a:p>
          <a:p>
            <a:endParaRPr lang="tr-TR" sz="2000" dirty="0">
              <a:solidFill>
                <a:schemeClr val="bg1"/>
              </a:solidFill>
            </a:endParaRPr>
          </a:p>
          <a:p>
            <a:endParaRPr lang="tr-TR" sz="2000" dirty="0">
              <a:solidFill>
                <a:schemeClr val="bg1"/>
              </a:solidFill>
            </a:endParaRPr>
          </a:p>
          <a:p>
            <a:r>
              <a:rPr lang="tr-TR" sz="2000" dirty="0">
                <a:solidFill>
                  <a:schemeClr val="bg1"/>
                </a:solidFill>
              </a:rPr>
              <a:t>Eğer fiyatlandırma iyi sağlanamazsa gelir dengesizliğinin bu denli arttığı zamanda fakir kesimin bu teknolojilerden mahrum kalmasına sebep olabilir.</a:t>
            </a:r>
          </a:p>
          <a:p>
            <a:endParaRPr lang="tr-TR" sz="2000" dirty="0">
              <a:solidFill>
                <a:schemeClr val="bg1"/>
              </a:solidFill>
            </a:endParaRPr>
          </a:p>
          <a:p>
            <a:r>
              <a:rPr lang="tr-TR" sz="2000" dirty="0">
                <a:solidFill>
                  <a:schemeClr val="bg1"/>
                </a:solidFill>
              </a:rPr>
              <a:t>Bu </a:t>
            </a:r>
            <a:r>
              <a:rPr lang="tr-TR" sz="2000" dirty="0" err="1">
                <a:solidFill>
                  <a:schemeClr val="bg1"/>
                </a:solidFill>
              </a:rPr>
              <a:t>pcr</a:t>
            </a:r>
            <a:r>
              <a:rPr lang="tr-TR" sz="2000" dirty="0">
                <a:solidFill>
                  <a:schemeClr val="bg1"/>
                </a:solidFill>
              </a:rPr>
              <a:t> ve </a:t>
            </a:r>
            <a:r>
              <a:rPr lang="tr-TR" sz="2000" dirty="0" err="1">
                <a:solidFill>
                  <a:schemeClr val="bg1"/>
                </a:solidFill>
              </a:rPr>
              <a:t>elektroferezin</a:t>
            </a:r>
            <a:r>
              <a:rPr lang="tr-TR" sz="2000" dirty="0">
                <a:solidFill>
                  <a:schemeClr val="bg1"/>
                </a:solidFill>
              </a:rPr>
              <a:t> yapılması için teknisyen ihtiyacının oluşması ve bu ihtiyacın devlet tarafından</a:t>
            </a:r>
          </a:p>
          <a:p>
            <a:r>
              <a:rPr lang="tr-TR" sz="2000" dirty="0">
                <a:solidFill>
                  <a:schemeClr val="bg1"/>
                </a:solidFill>
              </a:rPr>
              <a:t>sağlanamaması .</a:t>
            </a:r>
          </a:p>
        </p:txBody>
      </p:sp>
    </p:spTree>
    <p:extLst>
      <p:ext uri="{BB962C8B-B14F-4D97-AF65-F5344CB8AC3E}">
        <p14:creationId xmlns:p14="http://schemas.microsoft.com/office/powerpoint/2010/main" val="1026966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AD9A548-4922-4F1A-97D4-8ADBE394E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r="6917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E17DA4B-D070-4873-B005-64A580C70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0"/>
            <a:ext cx="12192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AFF7135-7831-4B8C-8AB6-3C79325D03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" y="0"/>
            <a:ext cx="12186024" cy="68580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C6E0972B-5C18-407D-AA1E-CA7A5C52D714}"/>
              </a:ext>
            </a:extLst>
          </p:cNvPr>
          <p:cNvSpPr txBox="1"/>
          <p:nvPr/>
        </p:nvSpPr>
        <p:spPr>
          <a:xfrm>
            <a:off x="1060704" y="719328"/>
            <a:ext cx="1116491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İlk sunumumda hayata geçmiş bir projedeki hekim rolü üzerinde </a:t>
            </a:r>
            <a:r>
              <a:rPr lang="tr-TR" dirty="0" err="1">
                <a:solidFill>
                  <a:schemeClr val="bg1"/>
                </a:solidFill>
              </a:rPr>
              <a:t>durmuştum,şimdi</a:t>
            </a:r>
            <a:r>
              <a:rPr lang="tr-TR" dirty="0">
                <a:solidFill>
                  <a:schemeClr val="bg1"/>
                </a:solidFill>
              </a:rPr>
              <a:t> ise direk biz hekimler </a:t>
            </a:r>
          </a:p>
          <a:p>
            <a:r>
              <a:rPr lang="tr-TR" dirty="0">
                <a:solidFill>
                  <a:schemeClr val="bg1"/>
                </a:solidFill>
              </a:rPr>
              <a:t>Olarak neler yapabileceğimizin ufak çaplı bir tartışmasının yapmış olduk.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Gelecek yıl, artık proje üretebilir hale gelince, </a:t>
            </a:r>
            <a:r>
              <a:rPr lang="tr-TR" dirty="0" err="1">
                <a:solidFill>
                  <a:schemeClr val="bg1"/>
                </a:solidFill>
              </a:rPr>
              <a:t>litaretürü</a:t>
            </a:r>
            <a:r>
              <a:rPr lang="tr-TR" dirty="0">
                <a:solidFill>
                  <a:schemeClr val="bg1"/>
                </a:solidFill>
              </a:rPr>
              <a:t> takip edip bu tarz projeler çıkarabileceğimizi </a:t>
            </a:r>
          </a:p>
          <a:p>
            <a:r>
              <a:rPr lang="tr-TR" dirty="0">
                <a:solidFill>
                  <a:schemeClr val="bg1"/>
                </a:solidFill>
              </a:rPr>
              <a:t>düşünüyorum.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Fikirleriniz çok değerli 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Siz ne düşünüyorsunuz ? 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Kaynaklar : 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6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AD9A548-4922-4F1A-97D4-8ADBE394E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r="6917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E17DA4B-D070-4873-B005-64A580C70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0"/>
            <a:ext cx="12192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AFF7135-7831-4B8C-8AB6-3C79325D03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" y="0"/>
            <a:ext cx="12186024" cy="68580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C6E0972B-5C18-407D-AA1E-CA7A5C52D714}"/>
              </a:ext>
            </a:extLst>
          </p:cNvPr>
          <p:cNvSpPr txBox="1"/>
          <p:nvPr/>
        </p:nvSpPr>
        <p:spPr>
          <a:xfrm>
            <a:off x="1060705" y="719328"/>
            <a:ext cx="111312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sz="1050" dirty="0">
                <a:solidFill>
                  <a:schemeClr val="bg1"/>
                </a:solidFill>
              </a:rPr>
              <a:t>Kaynaklar : </a:t>
            </a:r>
          </a:p>
          <a:p>
            <a:r>
              <a:rPr lang="tr-TR" sz="1050" u="sng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https://www.nature.com/articles/s41577-019-0215-7</a:t>
            </a:r>
            <a:endParaRPr lang="tr-TR" sz="1050" dirty="0">
              <a:solidFill>
                <a:schemeClr val="bg1"/>
              </a:solidFill>
            </a:endParaRPr>
          </a:p>
          <a:p>
            <a:r>
              <a:rPr lang="tr-TR" sz="1050" u="sng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https://www.ncbi.nlm.nih.gov/pmc/articles/PMC6218307/</a:t>
            </a:r>
            <a:endParaRPr lang="tr-TR" sz="1050" dirty="0">
              <a:solidFill>
                <a:schemeClr val="bg1"/>
              </a:solidFill>
            </a:endParaRPr>
          </a:p>
          <a:p>
            <a:r>
              <a:rPr lang="tr-TR" sz="1050" u="sng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https://www.nature.com/articles/s42255-021-00347-1</a:t>
            </a:r>
            <a:endParaRPr lang="tr-TR" sz="1050" dirty="0">
              <a:solidFill>
                <a:schemeClr val="bg1"/>
              </a:solidFill>
            </a:endParaRPr>
          </a:p>
          <a:p>
            <a:r>
              <a:rPr lang="tr-TR" sz="1050" u="sng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https://pubmed.ncbi.nlm.nih.gov/33515713/</a:t>
            </a:r>
            <a:endParaRPr lang="tr-TR" sz="1050" dirty="0">
              <a:solidFill>
                <a:schemeClr val="bg1"/>
              </a:solidFill>
            </a:endParaRPr>
          </a:p>
          <a:p>
            <a:r>
              <a:rPr lang="tr-TR" sz="1050" u="sng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https://insight.jci.org/articles/view/143299?utm_campaign=cover-page&amp;utm_content=short_url&amp;utm_medium=pdf&amp;utm_source=content</a:t>
            </a:r>
            <a:endParaRPr lang="tr-TR" sz="1050" dirty="0">
              <a:solidFill>
                <a:schemeClr val="bg1"/>
              </a:solidFill>
            </a:endParaRPr>
          </a:p>
          <a:p>
            <a:r>
              <a:rPr lang="tr-TR" sz="1050" u="sng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https://covid19.tubitak.gov.tr/sites/default/files/konferans-sunum/AhmetGul_Oturum2.pdf</a:t>
            </a:r>
            <a:endParaRPr lang="tr-TR" sz="1050" dirty="0">
              <a:solidFill>
                <a:schemeClr val="bg1"/>
              </a:solidFill>
            </a:endParaRPr>
          </a:p>
          <a:p>
            <a:r>
              <a:rPr lang="tr-TR" sz="1050" u="sng" dirty="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yground.tensorflow.org/#activation=tanh&amp;batchSize=10&amp;dataset=circle&amp;regDataset=reg-plane&amp;learningRate=0.03&amp;regularizationRate=0&amp;noise=0&amp;networkShape=4,2&amp;seed=0.75695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</a:t>
            </a:r>
            <a:endParaRPr lang="tr-TR" sz="1050" dirty="0">
              <a:solidFill>
                <a:schemeClr val="bg1"/>
              </a:solidFill>
            </a:endParaRPr>
          </a:p>
          <a:p>
            <a:r>
              <a:rPr lang="tr-TR" sz="1050" dirty="0">
                <a:solidFill>
                  <a:schemeClr val="bg1"/>
                </a:solidFill>
              </a:rPr>
              <a:t> </a:t>
            </a:r>
          </a:p>
          <a:p>
            <a:r>
              <a:rPr lang="tr-TR" sz="1050" u="sng" dirty="0">
                <a:solidFill>
                  <a:schemeClr val="bg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https://www.youtube.com/watch?v=w-8MTXT_N6A</a:t>
            </a:r>
            <a:endParaRPr lang="tr-TR" sz="1050" dirty="0">
              <a:solidFill>
                <a:schemeClr val="bg1"/>
              </a:solidFill>
            </a:endParaRPr>
          </a:p>
          <a:p>
            <a:r>
              <a:rPr lang="tr-TR" sz="1050" u="sng" dirty="0">
                <a:solidFill>
                  <a:schemeClr val="bg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https://bilimlab.wordpress.com/2016/08/16/mitofaji-mitophagy-hakkinda-bilgiler/</a:t>
            </a:r>
            <a:endParaRPr lang="tr-TR" sz="1050" dirty="0">
              <a:solidFill>
                <a:schemeClr val="bg1"/>
              </a:solidFill>
            </a:endParaRPr>
          </a:p>
          <a:p>
            <a:r>
              <a:rPr lang="tr-TR" sz="1050" u="sng" dirty="0">
                <a:solidFill>
                  <a:schemeClr val="bg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https://en.wikipedia.org/wiki/Activation_function</a:t>
            </a:r>
            <a:endParaRPr lang="tr-TR" sz="1050" dirty="0">
              <a:solidFill>
                <a:schemeClr val="bg1"/>
              </a:solidFill>
            </a:endParaRPr>
          </a:p>
          <a:p>
            <a:r>
              <a:rPr lang="tr-TR" sz="1050" u="sng" dirty="0">
                <a:solidFill>
                  <a:schemeClr val="bg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https://www.youtube.com/watch?v=aircAruvnKk</a:t>
            </a:r>
            <a:endParaRPr lang="tr-TR" sz="1050" dirty="0">
              <a:solidFill>
                <a:schemeClr val="bg1"/>
              </a:solidFill>
            </a:endParaRPr>
          </a:p>
          <a:p>
            <a:r>
              <a:rPr lang="tr-TR" sz="1050" u="sng" dirty="0">
                <a:solidFill>
                  <a:schemeClr val="bg1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yground.tensorflow.org/#activation=tanh&amp;batchSize=10&amp;dataset=spiral&amp;regDataset=reg-plane&amp;learningRate=0.03&amp;regularizationRate=0&amp;noise=0&amp;networkShape=4,4,2&amp;seed=0.36180&amp;showTestData=false&amp;discretize=false&amp;percTrainData=60&amp;x=true&amp;y=true&amp;xTimesY=false&amp;xSquared=false&amp;ySquared=false&amp;cosX=false&amp;sinX=false&amp;cosY=false&amp;sinY=false&amp;collectStats=false&amp;problem=classification&amp;initZero=false&amp;hideText=false</a:t>
            </a:r>
            <a:endParaRPr lang="tr-TR" sz="1050" dirty="0">
              <a:solidFill>
                <a:schemeClr val="bg1"/>
              </a:solidFill>
            </a:endParaRPr>
          </a:p>
          <a:p>
            <a:r>
              <a:rPr lang="tr-TR" sz="1050" dirty="0">
                <a:solidFill>
                  <a:schemeClr val="bg1"/>
                </a:solidFill>
              </a:rPr>
              <a:t> </a:t>
            </a:r>
          </a:p>
          <a:p>
            <a:r>
              <a:rPr lang="tr-TR" sz="1050" u="sng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https://pubmed.ncbi.nlm.nih.gov/33515713/</a:t>
            </a:r>
            <a:endParaRPr lang="tr-TR" sz="1050" dirty="0">
              <a:solidFill>
                <a:schemeClr val="bg1"/>
              </a:solidFill>
            </a:endParaRPr>
          </a:p>
          <a:p>
            <a:endParaRPr lang="tr-TR" dirty="0"/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05C581-3E86-4ADD-9EDD-5FA87B461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802CECA-1DE9-44E4-8254-5D9E12FF0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672714-67D2-40D0-B961-A7438FE9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A1C471-1402-4BD1-8617-F5D9B7EB1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CA9701-8B9C-4D7A-AE5B-DD505C968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CEB0910A-6703-490C-92DE-E8DA3BA39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0" y="726066"/>
            <a:ext cx="9774619" cy="2474333"/>
          </a:xfrm>
        </p:spPr>
        <p:txBody>
          <a:bodyPr anchor="b">
            <a:normAutofit/>
          </a:bodyPr>
          <a:lstStyle/>
          <a:p>
            <a:pPr algn="ctr"/>
            <a:r>
              <a:rPr lang="tr-TR" dirty="0">
                <a:solidFill>
                  <a:srgbClr val="FFFFFF"/>
                </a:solidFill>
              </a:rPr>
              <a:t>SUNUMUN İÇERİĞİ :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4396B8-9A9B-49CA-A642-D0B75751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2" y="3429000"/>
            <a:ext cx="9954076" cy="2514600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1500" dirty="0" err="1">
                <a:solidFill>
                  <a:srgbClr val="FFFFFF"/>
                </a:solidFill>
              </a:rPr>
              <a:t>İmmun</a:t>
            </a:r>
            <a:r>
              <a:rPr lang="tr-TR" sz="1500" dirty="0">
                <a:solidFill>
                  <a:srgbClr val="FFFFFF"/>
                </a:solidFill>
              </a:rPr>
              <a:t> sistemin genel işleyiş mekanizması</a:t>
            </a:r>
          </a:p>
          <a:p>
            <a:pPr algn="ctr">
              <a:lnSpc>
                <a:spcPct val="100000"/>
              </a:lnSpc>
            </a:pPr>
            <a:r>
              <a:rPr lang="tr-TR" sz="1500" dirty="0">
                <a:solidFill>
                  <a:srgbClr val="FFFFFF"/>
                </a:solidFill>
              </a:rPr>
              <a:t>DAMP molekülleri ve vücut açısından önemi, riskleri</a:t>
            </a:r>
          </a:p>
          <a:p>
            <a:pPr algn="ctr">
              <a:lnSpc>
                <a:spcPct val="100000"/>
              </a:lnSpc>
            </a:pPr>
            <a:r>
              <a:rPr lang="tr-TR" sz="1500" dirty="0" err="1">
                <a:solidFill>
                  <a:srgbClr val="FFFFFF"/>
                </a:solidFill>
              </a:rPr>
              <a:t>Mt</a:t>
            </a:r>
            <a:r>
              <a:rPr lang="tr-TR" sz="1500" dirty="0">
                <a:solidFill>
                  <a:srgbClr val="FFFFFF"/>
                </a:solidFill>
              </a:rPr>
              <a:t>-DNA ve </a:t>
            </a:r>
            <a:r>
              <a:rPr lang="tr-TR" sz="1500" dirty="0" err="1">
                <a:solidFill>
                  <a:srgbClr val="FFFFFF"/>
                </a:solidFill>
              </a:rPr>
              <a:t>mitokondinin</a:t>
            </a:r>
            <a:r>
              <a:rPr lang="tr-TR" sz="1500" dirty="0">
                <a:solidFill>
                  <a:srgbClr val="FFFFFF"/>
                </a:solidFill>
              </a:rPr>
              <a:t> </a:t>
            </a:r>
            <a:r>
              <a:rPr lang="tr-TR" sz="1500" dirty="0" err="1">
                <a:solidFill>
                  <a:srgbClr val="FFFFFF"/>
                </a:solidFill>
              </a:rPr>
              <a:t>immun</a:t>
            </a:r>
            <a:r>
              <a:rPr lang="tr-TR" sz="1500" dirty="0">
                <a:solidFill>
                  <a:srgbClr val="FFFFFF"/>
                </a:solidFill>
              </a:rPr>
              <a:t> yanıttaki işlevleri</a:t>
            </a:r>
          </a:p>
          <a:p>
            <a:pPr algn="ctr">
              <a:lnSpc>
                <a:spcPct val="100000"/>
              </a:lnSpc>
            </a:pPr>
            <a:r>
              <a:rPr lang="tr-TR" sz="1500" dirty="0">
                <a:solidFill>
                  <a:srgbClr val="FFFFFF"/>
                </a:solidFill>
              </a:rPr>
              <a:t>Makaledeki verilerin ışığında </a:t>
            </a:r>
            <a:r>
              <a:rPr lang="tr-TR" sz="1500" dirty="0" err="1">
                <a:solidFill>
                  <a:srgbClr val="FFFFFF"/>
                </a:solidFill>
              </a:rPr>
              <a:t>Mt</a:t>
            </a:r>
            <a:r>
              <a:rPr lang="tr-TR" sz="1500" dirty="0">
                <a:solidFill>
                  <a:srgbClr val="FFFFFF"/>
                </a:solidFill>
              </a:rPr>
              <a:t>-DNA miktarının </a:t>
            </a:r>
            <a:r>
              <a:rPr lang="tr-TR" sz="1500" dirty="0" err="1">
                <a:solidFill>
                  <a:srgbClr val="FFFFFF"/>
                </a:solidFill>
              </a:rPr>
              <a:t>komorbidite</a:t>
            </a:r>
            <a:r>
              <a:rPr lang="tr-TR" sz="1500" dirty="0">
                <a:solidFill>
                  <a:srgbClr val="FFFFFF"/>
                </a:solidFill>
              </a:rPr>
              <a:t> için indikatör olarak kullanılabilmesi</a:t>
            </a:r>
          </a:p>
          <a:p>
            <a:pPr algn="ctr">
              <a:lnSpc>
                <a:spcPct val="100000"/>
              </a:lnSpc>
            </a:pPr>
            <a:r>
              <a:rPr lang="tr-TR" sz="1500" dirty="0">
                <a:solidFill>
                  <a:srgbClr val="FFFFFF"/>
                </a:solidFill>
              </a:rPr>
              <a:t>Yapay zekanın genel işleyişi , kısa tanım, verilerin önemi</a:t>
            </a:r>
          </a:p>
          <a:p>
            <a:pPr algn="ctr">
              <a:lnSpc>
                <a:spcPct val="100000"/>
              </a:lnSpc>
            </a:pPr>
            <a:r>
              <a:rPr lang="tr-TR" sz="1500" dirty="0">
                <a:solidFill>
                  <a:srgbClr val="FFFFFF"/>
                </a:solidFill>
              </a:rPr>
              <a:t>Bu çalışmalardan elde edilen verilerin yapay zeka ile </a:t>
            </a:r>
            <a:r>
              <a:rPr lang="tr-TR" sz="1500" dirty="0" err="1">
                <a:solidFill>
                  <a:srgbClr val="FFFFFF"/>
                </a:solidFill>
              </a:rPr>
              <a:t>işlenebilirliği</a:t>
            </a:r>
            <a:endParaRPr lang="tr-TR" sz="15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tr-TR" sz="1500" dirty="0">
                <a:solidFill>
                  <a:srgbClr val="FFFFFF"/>
                </a:solidFill>
              </a:rPr>
              <a:t>Yapay zeka oluşturulduktan sonra ne gibi işlevleri olabilir, tartışma</a:t>
            </a:r>
          </a:p>
        </p:txBody>
      </p:sp>
    </p:spTree>
    <p:extLst>
      <p:ext uri="{BB962C8B-B14F-4D97-AF65-F5344CB8AC3E}">
        <p14:creationId xmlns:p14="http://schemas.microsoft.com/office/powerpoint/2010/main" val="474420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05C581-3E86-4ADD-9EDD-5FA87B461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Resim 4" descr="sahne içeren bir resim&#10;&#10;Açıklama otomatik olarak oluşturuldu">
            <a:extLst>
              <a:ext uri="{FF2B5EF4-FFF2-40B4-BE49-F238E27FC236}">
                <a16:creationId xmlns:a16="http://schemas.microsoft.com/office/drawing/2014/main" id="{B0F3CF55-1783-45A5-A9C7-267DD7846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1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672714-67D2-40D0-B961-A7438FE9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A1C471-1402-4BD1-8617-F5D9B7EB1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CA9701-8B9C-4D7A-AE5B-DD505C968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9" name="Resim 8">
            <a:extLst>
              <a:ext uri="{FF2B5EF4-FFF2-40B4-BE49-F238E27FC236}">
                <a16:creationId xmlns:a16="http://schemas.microsoft.com/office/drawing/2014/main" id="{C72034AF-31FB-4873-AF29-5EC5C9C23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2781300"/>
            <a:ext cx="10706100" cy="2911385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CC76D8-8A66-45FE-BA20-73C70CAD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72" y="1165315"/>
            <a:ext cx="11470408" cy="5402633"/>
          </a:xfrm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endParaRPr lang="tr-TR" sz="41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tr-TR" sz="4100" b="1" dirty="0" err="1">
                <a:solidFill>
                  <a:schemeClr val="accent6"/>
                </a:solidFill>
              </a:rPr>
              <a:t>İmmun</a:t>
            </a:r>
            <a:r>
              <a:rPr lang="tr-TR" sz="4100" b="1" dirty="0">
                <a:solidFill>
                  <a:schemeClr val="accent6"/>
                </a:solidFill>
              </a:rPr>
              <a:t> sistemin genel çalışma yapısı </a:t>
            </a:r>
            <a:r>
              <a:rPr lang="tr-TR" sz="4100" dirty="0">
                <a:solidFill>
                  <a:schemeClr val="accent6"/>
                </a:solidFill>
              </a:rPr>
              <a:t>:</a:t>
            </a:r>
          </a:p>
          <a:p>
            <a:pPr marL="0" indent="0" algn="ctr">
              <a:buNone/>
            </a:pPr>
            <a:endParaRPr lang="tr-TR" sz="4100" dirty="0">
              <a:solidFill>
                <a:schemeClr val="accent6"/>
              </a:solidFill>
            </a:endParaRPr>
          </a:p>
          <a:p>
            <a:pPr algn="ctr"/>
            <a:endParaRPr lang="tr-TR" sz="1800" dirty="0">
              <a:solidFill>
                <a:srgbClr val="FFFFFF"/>
              </a:solidFill>
            </a:endParaRPr>
          </a:p>
          <a:p>
            <a:pPr algn="ctr"/>
            <a:r>
              <a:rPr lang="tr-TR" dirty="0">
                <a:solidFill>
                  <a:srgbClr val="FFFFFF"/>
                </a:solidFill>
              </a:rPr>
              <a:t>Başta basit olarak sadece kendinden olmayanlara saldıran onları kabul etmeyen olarak tanımlanmış  (1959) </a:t>
            </a:r>
          </a:p>
          <a:p>
            <a:pPr algn="ctr"/>
            <a:r>
              <a:rPr lang="tr-TR" dirty="0">
                <a:solidFill>
                  <a:srgbClr val="FFFFFF"/>
                </a:solidFill>
              </a:rPr>
              <a:t>Sonrasında ise PAMP(</a:t>
            </a:r>
            <a:r>
              <a:rPr lang="tr-TR" b="0" i="0" dirty="0" err="1">
                <a:solidFill>
                  <a:schemeClr val="bg2"/>
                </a:solidFill>
                <a:effectLst/>
                <a:latin typeface="Google Sans"/>
              </a:rPr>
              <a:t>Pathogen-associated</a:t>
            </a:r>
            <a:r>
              <a:rPr lang="tr-TR" b="0" i="0" dirty="0">
                <a:solidFill>
                  <a:schemeClr val="bg2"/>
                </a:solidFill>
                <a:effectLst/>
                <a:latin typeface="Google Sans"/>
              </a:rPr>
              <a:t> </a:t>
            </a:r>
            <a:r>
              <a:rPr lang="tr-TR" b="0" i="0" dirty="0" err="1">
                <a:solidFill>
                  <a:schemeClr val="bg2"/>
                </a:solidFill>
                <a:effectLst/>
                <a:latin typeface="Google Sans"/>
              </a:rPr>
              <a:t>molecular</a:t>
            </a:r>
            <a:r>
              <a:rPr lang="tr-TR" b="0" i="0" dirty="0">
                <a:solidFill>
                  <a:schemeClr val="bg2"/>
                </a:solidFill>
                <a:effectLst/>
                <a:latin typeface="Google Sans"/>
              </a:rPr>
              <a:t> </a:t>
            </a:r>
            <a:r>
              <a:rPr lang="tr-TR" b="0" i="0" dirty="0" err="1">
                <a:solidFill>
                  <a:schemeClr val="bg2"/>
                </a:solidFill>
                <a:effectLst/>
                <a:latin typeface="Google Sans"/>
              </a:rPr>
              <a:t>pattern</a:t>
            </a:r>
            <a:r>
              <a:rPr lang="tr-TR" b="0" i="0" dirty="0">
                <a:solidFill>
                  <a:schemeClr val="bg2"/>
                </a:solidFill>
                <a:effectLst/>
                <a:latin typeface="Google Sans"/>
              </a:rPr>
              <a:t>)</a:t>
            </a:r>
            <a:r>
              <a:rPr lang="tr-TR" dirty="0">
                <a:solidFill>
                  <a:schemeClr val="bg2"/>
                </a:solidFill>
              </a:rPr>
              <a:t> </a:t>
            </a:r>
            <a:r>
              <a:rPr lang="tr-TR" dirty="0">
                <a:solidFill>
                  <a:srgbClr val="FFFFFF"/>
                </a:solidFill>
              </a:rPr>
              <a:t>denen patojenlerden kaynaklı moleküler tanıma üzerine kurulu bir teori ortaya atıldı ve ispatlandı(1989) </a:t>
            </a:r>
          </a:p>
          <a:p>
            <a:pPr algn="ctr"/>
            <a:r>
              <a:rPr lang="tr-TR" dirty="0">
                <a:solidFill>
                  <a:srgbClr val="FFFFFF"/>
                </a:solidFill>
              </a:rPr>
              <a:t>Bu teori enfeksiyona bağımlı  bağışıklık tepkisini çok iyi açıklarken enfeksiyondan bağımsız bağışıklık tepkisini açıklayamaz.</a:t>
            </a:r>
          </a:p>
          <a:p>
            <a:pPr algn="ctr"/>
            <a:r>
              <a:rPr lang="tr-TR" dirty="0">
                <a:solidFill>
                  <a:srgbClr val="FFFFFF"/>
                </a:solidFill>
              </a:rPr>
              <a:t>Bu yüzden 1994 yılında tehlike teorisi ortaya atıldı  : </a:t>
            </a:r>
          </a:p>
          <a:p>
            <a:pPr algn="ctr"/>
            <a:r>
              <a:rPr lang="tr-TR" dirty="0">
                <a:solidFill>
                  <a:srgbClr val="FFFFFF"/>
                </a:solidFill>
              </a:rPr>
              <a:t>Tehlike teorisi </a:t>
            </a:r>
          </a:p>
          <a:p>
            <a:pPr marL="0" indent="0" algn="ctr">
              <a:buNone/>
            </a:pPr>
            <a:r>
              <a:rPr lang="tr-TR" dirty="0">
                <a:solidFill>
                  <a:srgbClr val="FFFFFF"/>
                </a:solidFill>
              </a:rPr>
              <a:t>Teoriyi kısaca açıklayalım : </a:t>
            </a:r>
          </a:p>
          <a:p>
            <a:pPr algn="ctr"/>
            <a:endParaRPr lang="tr-TR" sz="18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tr-TR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2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/>
            </a:gs>
            <a:gs pos="83000">
              <a:schemeClr val="tx2">
                <a:lumMod val="10000"/>
                <a:lumOff val="9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sim 17" descr="metin, iş kartı, balta, vektör grafikler içeren bir resim&#10;&#10;Açıklama otomatik olarak oluşturuldu">
            <a:extLst>
              <a:ext uri="{FF2B5EF4-FFF2-40B4-BE49-F238E27FC236}">
                <a16:creationId xmlns:a16="http://schemas.microsoft.com/office/drawing/2014/main" id="{0A2473CE-D060-4D7F-A3D0-A44101E0B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81" y="-176601"/>
            <a:ext cx="6858000" cy="68580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9014039A-B39E-4B33-8A1E-509C9E10D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5" y="-891659"/>
            <a:ext cx="4467225" cy="4467225"/>
          </a:xfrm>
          <a:prstGeom prst="rect">
            <a:avLst/>
          </a:prstGeom>
        </p:spPr>
      </p:pic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6386716-214F-4084-9DF6-5A2593EF5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595" y="1331118"/>
            <a:ext cx="4195763" cy="4195763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870706C-EFA3-4C87-B8B4-09298281A165}"/>
              </a:ext>
            </a:extLst>
          </p:cNvPr>
          <p:cNvSpPr txBox="1"/>
          <p:nvPr/>
        </p:nvSpPr>
        <p:spPr>
          <a:xfrm>
            <a:off x="3107981" y="2929235"/>
            <a:ext cx="338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+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D462B899-B2EB-4604-A688-DFF357397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93" y="4964879"/>
            <a:ext cx="1606528" cy="1404815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2BB15B89-560E-49B6-8EBF-96D151856BA6}"/>
              </a:ext>
            </a:extLst>
          </p:cNvPr>
          <p:cNvSpPr txBox="1"/>
          <p:nvPr/>
        </p:nvSpPr>
        <p:spPr>
          <a:xfrm>
            <a:off x="4566221" y="2836901"/>
            <a:ext cx="338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7304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/>
            </a:gs>
            <a:gs pos="83000">
              <a:schemeClr val="tx2">
                <a:lumMod val="10000"/>
                <a:lumOff val="9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k: Aşağı 12">
            <a:extLst>
              <a:ext uri="{FF2B5EF4-FFF2-40B4-BE49-F238E27FC236}">
                <a16:creationId xmlns:a16="http://schemas.microsoft.com/office/drawing/2014/main" id="{7D24F5D3-E9C2-4FB5-BDF4-68C630431114}"/>
              </a:ext>
            </a:extLst>
          </p:cNvPr>
          <p:cNvSpPr/>
          <p:nvPr/>
        </p:nvSpPr>
        <p:spPr>
          <a:xfrm rot="19098545">
            <a:off x="3207441" y="2379513"/>
            <a:ext cx="231007" cy="664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1C75D20-F128-4F0E-802B-0AB945CA8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3" y="695851"/>
            <a:ext cx="3845140" cy="3845140"/>
          </a:xfrm>
          <a:prstGeom prst="rect">
            <a:avLst/>
          </a:prstGeom>
        </p:spPr>
      </p:pic>
      <p:pic>
        <p:nvPicPr>
          <p:cNvPr id="5" name="İçerik Yer Tutucusu 4" descr="metin, iş kartı, balta, vektör grafikler içeren bir resim&#10;&#10;Açıklama otomatik olarak oluşturuldu">
            <a:extLst>
              <a:ext uri="{FF2B5EF4-FFF2-40B4-BE49-F238E27FC236}">
                <a16:creationId xmlns:a16="http://schemas.microsoft.com/office/drawing/2014/main" id="{AABD3809-B328-4A01-8E9D-155869B00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48" y="1005251"/>
            <a:ext cx="5290261" cy="5290261"/>
          </a:xfrm>
        </p:spPr>
      </p:pic>
      <p:sp>
        <p:nvSpPr>
          <p:cNvPr id="12" name="Ok: Aşağı 11">
            <a:extLst>
              <a:ext uri="{FF2B5EF4-FFF2-40B4-BE49-F238E27FC236}">
                <a16:creationId xmlns:a16="http://schemas.microsoft.com/office/drawing/2014/main" id="{CA737F36-355E-4035-8C5F-17943D0002BE}"/>
              </a:ext>
            </a:extLst>
          </p:cNvPr>
          <p:cNvSpPr/>
          <p:nvPr/>
        </p:nvSpPr>
        <p:spPr>
          <a:xfrm rot="5400000">
            <a:off x="6658270" y="3255765"/>
            <a:ext cx="233204" cy="789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i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BC83771-A72C-47BB-97D1-43BBC4CFC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206" y="2186663"/>
            <a:ext cx="3699401" cy="369940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01C6F077-6030-41FD-969D-9139A9C6062C}"/>
              </a:ext>
            </a:extLst>
          </p:cNvPr>
          <p:cNvSpPr txBox="1"/>
          <p:nvPr/>
        </p:nvSpPr>
        <p:spPr>
          <a:xfrm>
            <a:off x="1316748" y="1443790"/>
            <a:ext cx="1166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Ula </a:t>
            </a:r>
            <a:r>
              <a:rPr lang="tr-TR" sz="1100" dirty="0" err="1"/>
              <a:t>nolii</a:t>
            </a:r>
            <a:r>
              <a:rPr lang="tr-TR" sz="1100" dirty="0"/>
              <a:t>?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1920E5E-84D8-42B7-AE5D-026BC9374BB0}"/>
              </a:ext>
            </a:extLst>
          </p:cNvPr>
          <p:cNvSpPr txBox="1"/>
          <p:nvPr/>
        </p:nvSpPr>
        <p:spPr>
          <a:xfrm>
            <a:off x="8133311" y="2962977"/>
            <a:ext cx="1166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Ula </a:t>
            </a:r>
            <a:r>
              <a:rPr lang="tr-TR" sz="1100" dirty="0" err="1"/>
              <a:t>nolii</a:t>
            </a:r>
            <a:r>
              <a:rPr lang="tr-TR" sz="11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097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/>
            </a:gs>
            <a:gs pos="83000">
              <a:schemeClr val="tx2">
                <a:lumMod val="10000"/>
                <a:lumOff val="9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EBC83771-A72C-47BB-97D1-43BBC4CFC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78" y="1242607"/>
            <a:ext cx="5803086" cy="580308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1C75D20-F128-4F0E-802B-0AB945CA8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509" y="-324481"/>
            <a:ext cx="5803086" cy="5803086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5AC964E-DEA0-479D-881C-CC306903B8D0}"/>
              </a:ext>
            </a:extLst>
          </p:cNvPr>
          <p:cNvSpPr txBox="1"/>
          <p:nvPr/>
        </p:nvSpPr>
        <p:spPr>
          <a:xfrm>
            <a:off x="3965608" y="3244334"/>
            <a:ext cx="197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Hücre yok edildi!</a:t>
            </a:r>
          </a:p>
        </p:txBody>
      </p:sp>
    </p:spTree>
    <p:extLst>
      <p:ext uri="{BB962C8B-B14F-4D97-AF65-F5344CB8AC3E}">
        <p14:creationId xmlns:p14="http://schemas.microsoft.com/office/powerpoint/2010/main" val="65311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476813-4CEE-408B-852D-3E51E30B1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3D14AE7-82A2-4EDB-A03B-FED58CB96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3" b="12912"/>
          <a:stretch/>
        </p:blipFill>
        <p:spPr>
          <a:xfrm>
            <a:off x="-368115" y="10"/>
            <a:ext cx="12837206" cy="68549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14E69D1-0C86-4F59-B3BD-A2809E66D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0956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377DC7-5623-41B1-B2EC-BFB85C739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726538"/>
            <a:ext cx="4977905" cy="5017076"/>
          </a:xfrm>
        </p:spPr>
        <p:txBody>
          <a:bodyPr anchor="ctr">
            <a:normAutofit/>
          </a:bodyPr>
          <a:lstStyle/>
          <a:p>
            <a:r>
              <a:rPr lang="tr-TR" sz="2400" i="1" dirty="0">
                <a:solidFill>
                  <a:srgbClr val="FFFFFF"/>
                </a:solidFill>
              </a:rPr>
              <a:t>Peki bu moleküller neler ? </a:t>
            </a:r>
          </a:p>
          <a:p>
            <a:endParaRPr lang="tr-TR" sz="1800" dirty="0">
              <a:solidFill>
                <a:srgbClr val="FFFFFF"/>
              </a:solidFill>
            </a:endParaRPr>
          </a:p>
          <a:p>
            <a:endParaRPr lang="tr-TR" sz="1800" dirty="0">
              <a:solidFill>
                <a:srgbClr val="FFFFFF"/>
              </a:solidFill>
            </a:endParaRPr>
          </a:p>
          <a:p>
            <a:r>
              <a:rPr lang="tr-TR" sz="1800" dirty="0">
                <a:solidFill>
                  <a:srgbClr val="FFFFFF"/>
                </a:solidFill>
              </a:rPr>
              <a:t>DAMP = </a:t>
            </a:r>
            <a:r>
              <a:rPr lang="tr-TR" sz="1800" b="1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Damage-associated</a:t>
            </a:r>
            <a:r>
              <a:rPr lang="tr-TR" sz="18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800" b="1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molecular</a:t>
            </a:r>
            <a:r>
              <a:rPr lang="tr-TR" sz="18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800" b="1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pattern</a:t>
            </a:r>
            <a:r>
              <a:rPr lang="tr-TR" sz="18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endParaRPr lang="tr-TR" sz="18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tr-TR" sz="1800" b="1" dirty="0">
                <a:solidFill>
                  <a:srgbClr val="FFFFFF"/>
                </a:solidFill>
                <a:latin typeface="arial" panose="020B0604020202020204" pitchFamily="34" charset="0"/>
              </a:rPr>
              <a:t>Hasar görmüş hücrelerden salgılanıp </a:t>
            </a:r>
            <a:r>
              <a:rPr lang="tr-TR" sz="1800" b="1" dirty="0" err="1">
                <a:solidFill>
                  <a:srgbClr val="FFFFFF"/>
                </a:solidFill>
                <a:latin typeface="arial" panose="020B0604020202020204" pitchFamily="34" charset="0"/>
              </a:rPr>
              <a:t>enflamatuvar</a:t>
            </a:r>
            <a:r>
              <a:rPr lang="tr-TR" sz="1800" b="1" dirty="0">
                <a:solidFill>
                  <a:srgbClr val="FFFFFF"/>
                </a:solidFill>
                <a:latin typeface="arial" panose="020B0604020202020204" pitchFamily="34" charset="0"/>
              </a:rPr>
              <a:t> yanıtın oluşmasına sebep olan moleküller. </a:t>
            </a:r>
          </a:p>
          <a:p>
            <a:endParaRPr lang="tr-TR" sz="18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tr-TR" sz="1800" b="1" dirty="0">
                <a:solidFill>
                  <a:srgbClr val="FFFFFF"/>
                </a:solidFill>
                <a:latin typeface="arial" panose="020B0604020202020204" pitchFamily="34" charset="0"/>
              </a:rPr>
              <a:t>Yakından inceleyelim : </a:t>
            </a:r>
          </a:p>
          <a:p>
            <a:endParaRPr lang="tr-TR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endParaRPr lang="tr-TR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5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B14957A-81BC-4D07-ADF8-C433926A2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09" y="0"/>
            <a:ext cx="7956165" cy="6747355"/>
          </a:xfrm>
        </p:spPr>
      </p:pic>
    </p:spTree>
    <p:extLst>
      <p:ext uri="{BB962C8B-B14F-4D97-AF65-F5344CB8AC3E}">
        <p14:creationId xmlns:p14="http://schemas.microsoft.com/office/powerpoint/2010/main" val="2282546711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DarkSeedLeftStep">
      <a:dk1>
        <a:srgbClr val="000000"/>
      </a:dk1>
      <a:lt1>
        <a:srgbClr val="FFFFFF"/>
      </a:lt1>
      <a:dk2>
        <a:srgbClr val="1C2031"/>
      </a:dk2>
      <a:lt2>
        <a:srgbClr val="F0F3F1"/>
      </a:lt2>
      <a:accent1>
        <a:srgbClr val="DD3397"/>
      </a:accent1>
      <a:accent2>
        <a:srgbClr val="CA21CB"/>
      </a:accent2>
      <a:accent3>
        <a:srgbClr val="9533DD"/>
      </a:accent3>
      <a:accent4>
        <a:srgbClr val="4A31CF"/>
      </a:accent4>
      <a:accent5>
        <a:srgbClr val="335FDD"/>
      </a:accent5>
      <a:accent6>
        <a:srgbClr val="2194CB"/>
      </a:accent6>
      <a:hlink>
        <a:srgbClr val="3F4BBF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1053</TotalTime>
  <Words>1263</Words>
  <Application>Microsoft Office PowerPoint</Application>
  <PresentationFormat>Geniş ekran</PresentationFormat>
  <Paragraphs>158</Paragraphs>
  <Slides>29</Slides>
  <Notes>4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7" baseType="lpstr">
      <vt:lpstr>Arial</vt:lpstr>
      <vt:lpstr>Arial</vt:lpstr>
      <vt:lpstr>Avenir Next LT Pro</vt:lpstr>
      <vt:lpstr>AvenirNext LT Pro Medium</vt:lpstr>
      <vt:lpstr>Calibri</vt:lpstr>
      <vt:lpstr>Google Sans</vt:lpstr>
      <vt:lpstr>Sabon Next LT</vt:lpstr>
      <vt:lpstr>DappledVTI</vt:lpstr>
      <vt:lpstr>MİTOKONDRİYAL DNANIN CORONAVİRÜSÜN ERKEN EVRELERİNDE MORBİDİTE VE KOMORBİDİTELERİN İNDİKATÖRÜ OLARAK KULLANILMASI VE BUNUN YAPAY ZEKA İLE İŞLENEBİLİRLİĞİ </vt:lpstr>
      <vt:lpstr>CORONA VİRÜS </vt:lpstr>
      <vt:lpstr>SUNUMUN İÇERİĞİ :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DAMPLERİN ETKİ MEKANİZMASI</vt:lpstr>
      <vt:lpstr>MİTOKONDRİ VE DAMP </vt:lpstr>
      <vt:lpstr>MİTOKONDRİ : </vt:lpstr>
      <vt:lpstr>MİTOKONDRİ : </vt:lpstr>
      <vt:lpstr>MİTOKONDRİ : </vt:lpstr>
      <vt:lpstr>BAĞIŞIKLIK YANITTA  MT-DNA’NIN ÖNEMİ</vt:lpstr>
      <vt:lpstr>MAKALEDEKİ VERİLER VE BU VERİLERİN YORUMLANMASI  :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VERİLERİN İŞLENEBİLİRLİĞİ 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Doğan Alpaslan</dc:creator>
  <cp:lastModifiedBy>Doğan Alpaslan</cp:lastModifiedBy>
  <cp:revision>60</cp:revision>
  <dcterms:created xsi:type="dcterms:W3CDTF">2021-02-04T18:33:40Z</dcterms:created>
  <dcterms:modified xsi:type="dcterms:W3CDTF">2021-02-06T15:16:36Z</dcterms:modified>
</cp:coreProperties>
</file>